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68" r:id="rId4"/>
  </p:sldMasterIdLst>
  <p:notesMasterIdLst>
    <p:notesMasterId r:id="rId22"/>
  </p:notesMasterIdLst>
  <p:handoutMasterIdLst>
    <p:handoutMasterId r:id="rId23"/>
  </p:handoutMasterIdLst>
  <p:sldIdLst>
    <p:sldId id="329" r:id="rId5"/>
    <p:sldId id="340" r:id="rId6"/>
    <p:sldId id="339" r:id="rId7"/>
    <p:sldId id="346" r:id="rId8"/>
    <p:sldId id="342" r:id="rId9"/>
    <p:sldId id="343" r:id="rId10"/>
    <p:sldId id="344" r:id="rId11"/>
    <p:sldId id="345" r:id="rId12"/>
    <p:sldId id="347" r:id="rId13"/>
    <p:sldId id="348" r:id="rId14"/>
    <p:sldId id="349" r:id="rId15"/>
    <p:sldId id="350" r:id="rId16"/>
    <p:sldId id="351" r:id="rId17"/>
    <p:sldId id="352" r:id="rId18"/>
    <p:sldId id="353" r:id="rId19"/>
    <p:sldId id="354" r:id="rId20"/>
    <p:sldId id="34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F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85316" autoAdjust="0"/>
  </p:normalViewPr>
  <p:slideViewPr>
    <p:cSldViewPr snapToGrid="0">
      <p:cViewPr varScale="1">
        <p:scale>
          <a:sx n="105" d="100"/>
          <a:sy n="105" d="100"/>
        </p:scale>
        <p:origin x="26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2/21/2025</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2/21/2025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79F17-7BA4-49BC-BB37-7F646CF8D2F0}" type="slidenum">
              <a:rPr lang="en-US" smtClean="0"/>
              <a:t>1</a:t>
            </a:fld>
            <a:endParaRPr lang="en-US" dirty="0"/>
          </a:p>
        </p:txBody>
      </p:sp>
    </p:spTree>
    <p:extLst>
      <p:ext uri="{BB962C8B-B14F-4D97-AF65-F5344CB8AC3E}">
        <p14:creationId xmlns:p14="http://schemas.microsoft.com/office/powerpoint/2010/main" val="2917891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mj-lt"/>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mn-lt"/>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5209-551F-6EC1-A54B-79D9B4608445}"/>
              </a:ext>
            </a:extLst>
          </p:cNvPr>
          <p:cNvSpPr>
            <a:spLocks noGrp="1"/>
          </p:cNvSpPr>
          <p:nvPr>
            <p:ph type="title"/>
          </p:nvPr>
        </p:nvSpPr>
        <p:spPr>
          <a:xfrm>
            <a:off x="117309" y="1102948"/>
            <a:ext cx="4920975" cy="2674220"/>
          </a:xfrm>
        </p:spPr>
        <p:txBody>
          <a:bodyPr/>
          <a:lstStyle/>
          <a:p>
            <a:r>
              <a:rPr lang="en-US" dirty="0">
                <a:latin typeface="+mn-lt"/>
              </a:rPr>
              <a:t>RTX 6090</a:t>
            </a:r>
            <a:br>
              <a:rPr lang="en-US" dirty="0"/>
            </a:br>
            <a:endParaRPr lang="en-US" dirty="0"/>
          </a:p>
        </p:txBody>
      </p:sp>
      <p:sp>
        <p:nvSpPr>
          <p:cNvPr id="3" name="Text Placeholder 2">
            <a:extLst>
              <a:ext uri="{FF2B5EF4-FFF2-40B4-BE49-F238E27FC236}">
                <a16:creationId xmlns:a16="http://schemas.microsoft.com/office/drawing/2014/main" id="{54D30A01-D93D-8F12-EBCB-EFA04DB56DF5}"/>
              </a:ext>
            </a:extLst>
          </p:cNvPr>
          <p:cNvSpPr>
            <a:spLocks noGrp="1"/>
          </p:cNvSpPr>
          <p:nvPr>
            <p:ph type="body" sz="quarter" idx="14"/>
          </p:nvPr>
        </p:nvSpPr>
        <p:spPr>
          <a:xfrm>
            <a:off x="5494385" y="2767412"/>
            <a:ext cx="5667049" cy="3163662"/>
          </a:xfrm>
        </p:spPr>
        <p:txBody>
          <a:bodyPr/>
          <a:lstStyle/>
          <a:p>
            <a:r>
              <a:rPr lang="fr-FR" dirty="0"/>
              <a:t>Architecture RISC 32 bits</a:t>
            </a:r>
          </a:p>
          <a:p>
            <a:r>
              <a:rPr lang="fr-FR" dirty="0"/>
              <a:t>3 ALU générale ainsi qu'une unité spécialisée dans l'addition simultanée de trois entiers (T ALU)</a:t>
            </a:r>
          </a:p>
          <a:p>
            <a:r>
              <a:rPr lang="fr-FR" dirty="0"/>
              <a:t>8 registres généraux, dont un Link </a:t>
            </a:r>
            <a:r>
              <a:rPr lang="fr-FR" dirty="0" err="1"/>
              <a:t>Register</a:t>
            </a:r>
            <a:r>
              <a:rPr lang="fr-FR" dirty="0"/>
              <a:t> (LR)</a:t>
            </a:r>
          </a:p>
          <a:p>
            <a:r>
              <a:rPr lang="fr-FR" dirty="0"/>
              <a:t>16 registres vectoriels (5 registres matriciels)</a:t>
            </a:r>
          </a:p>
          <a:p>
            <a:r>
              <a:rPr lang="fr-FR" dirty="0"/>
              <a:t>Stack de 32 registres pour la gestion des appels de fonctions</a:t>
            </a:r>
          </a:p>
          <a:p>
            <a:r>
              <a:rPr lang="fr-FR" dirty="0"/>
              <a:t>Mémoire ROM : 256 cases de 32 bits</a:t>
            </a:r>
          </a:p>
          <a:p>
            <a:r>
              <a:rPr lang="fr-FR" dirty="0"/>
              <a:t>Mémoire RAM : 256 cases de 16 bits</a:t>
            </a:r>
          </a:p>
          <a:p>
            <a:r>
              <a:rPr lang="fr-FR" dirty="0"/>
              <a:t>Modèle </a:t>
            </a:r>
            <a:r>
              <a:rPr lang="fr-FR" dirty="0" err="1"/>
              <a:t>load</a:t>
            </a:r>
            <a:r>
              <a:rPr lang="fr-FR" dirty="0"/>
              <a:t>/store pour la gestion des données</a:t>
            </a:r>
          </a:p>
          <a:p>
            <a:r>
              <a:rPr lang="fr-FR" dirty="0" err="1"/>
              <a:t>Branching</a:t>
            </a:r>
            <a:r>
              <a:rPr lang="fr-FR" dirty="0"/>
              <a:t> avec ou sans </a:t>
            </a:r>
            <a:r>
              <a:rPr lang="fr-FR" dirty="0" err="1"/>
              <a:t>link</a:t>
            </a:r>
            <a:endParaRPr lang="fr-FR" dirty="0"/>
          </a:p>
          <a:p>
            <a:r>
              <a:rPr lang="fr-FR" dirty="0"/>
              <a:t>Prise en charge des instructions push/pop</a:t>
            </a:r>
            <a:endParaRPr lang="en-US" dirty="0"/>
          </a:p>
        </p:txBody>
      </p:sp>
      <p:sp>
        <p:nvSpPr>
          <p:cNvPr id="4" name="Text Placeholder 3">
            <a:extLst>
              <a:ext uri="{FF2B5EF4-FFF2-40B4-BE49-F238E27FC236}">
                <a16:creationId xmlns:a16="http://schemas.microsoft.com/office/drawing/2014/main" id="{81DC670D-F077-3C94-D042-1AB9347AE82D}"/>
              </a:ext>
            </a:extLst>
          </p:cNvPr>
          <p:cNvSpPr>
            <a:spLocks noGrp="1"/>
          </p:cNvSpPr>
          <p:nvPr>
            <p:ph type="body" sz="quarter" idx="15"/>
          </p:nvPr>
        </p:nvSpPr>
        <p:spPr>
          <a:xfrm>
            <a:off x="5502976" y="1793289"/>
            <a:ext cx="5658458" cy="1127125"/>
          </a:xfrm>
        </p:spPr>
        <p:txBody>
          <a:bodyPr/>
          <a:lstStyle/>
          <a:p>
            <a:r>
              <a:rPr lang="fr-FR" dirty="0"/>
              <a:t>Un processeur RISC 32 bits conçu pour le calcul vectoriel et matriciel 3D</a:t>
            </a:r>
            <a:endParaRPr lang="en-US" dirty="0"/>
          </a:p>
        </p:txBody>
      </p:sp>
    </p:spTree>
    <p:extLst>
      <p:ext uri="{BB962C8B-B14F-4D97-AF65-F5344CB8AC3E}">
        <p14:creationId xmlns:p14="http://schemas.microsoft.com/office/powerpoint/2010/main" val="14995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AC84-06CF-A2E0-8D39-39F17ED59357}"/>
              </a:ext>
            </a:extLst>
          </p:cNvPr>
          <p:cNvSpPr>
            <a:spLocks noGrp="1"/>
          </p:cNvSpPr>
          <p:nvPr>
            <p:ph type="title"/>
          </p:nvPr>
        </p:nvSpPr>
        <p:spPr/>
        <p:txBody>
          <a:bodyPr/>
          <a:lstStyle/>
          <a:p>
            <a:r>
              <a:rPr lang="fr-FR" sz="3600" dirty="0">
                <a:latin typeface="+mn-lt"/>
              </a:rPr>
              <a:t>La T ALU (Triple alu)</a:t>
            </a:r>
            <a:endParaRPr lang="en-US" sz="3600" dirty="0">
              <a:latin typeface="+mn-lt"/>
            </a:endParaRPr>
          </a:p>
        </p:txBody>
      </p:sp>
      <p:sp>
        <p:nvSpPr>
          <p:cNvPr id="7" name="Text Placeholder 6">
            <a:extLst>
              <a:ext uri="{FF2B5EF4-FFF2-40B4-BE49-F238E27FC236}">
                <a16:creationId xmlns:a16="http://schemas.microsoft.com/office/drawing/2014/main" id="{FEA6E693-D9A6-BBCE-B460-38CCEFBDEC27}"/>
              </a:ext>
            </a:extLst>
          </p:cNvPr>
          <p:cNvSpPr>
            <a:spLocks noGrp="1"/>
          </p:cNvSpPr>
          <p:nvPr>
            <p:ph type="body" sz="quarter" idx="18"/>
          </p:nvPr>
        </p:nvSpPr>
        <p:spPr>
          <a:xfrm>
            <a:off x="7630558" y="5138924"/>
            <a:ext cx="2939689" cy="1558599"/>
          </a:xfrm>
        </p:spPr>
        <p:txBody>
          <a:bodyPr/>
          <a:lstStyle/>
          <a:p>
            <a:pPr algn="ctr"/>
            <a:r>
              <a:rPr lang="en-US" sz="1600" b="1" dirty="0"/>
              <a:t>Le Père Noël</a:t>
            </a:r>
            <a:br>
              <a:rPr lang="en-US" sz="1600" b="1" dirty="0"/>
            </a:br>
            <a:br>
              <a:rPr lang="fr-FR" sz="1200" dirty="0"/>
            </a:br>
            <a:r>
              <a:rPr lang="fr-FR" sz="1200" dirty="0"/>
              <a:t>Buffer intermédiaire : Remplit trois registres en parallèle pour préparer l’écriture efficace des résultats.</a:t>
            </a:r>
            <a:endParaRPr lang="en-US" sz="1200" dirty="0"/>
          </a:p>
        </p:txBody>
      </p:sp>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10</a:t>
            </a:fld>
            <a:endParaRPr lang="en-US" dirty="0"/>
          </a:p>
        </p:txBody>
      </p:sp>
      <p:sp>
        <p:nvSpPr>
          <p:cNvPr id="6" name="Text Placeholder 6">
            <a:extLst>
              <a:ext uri="{FF2B5EF4-FFF2-40B4-BE49-F238E27FC236}">
                <a16:creationId xmlns:a16="http://schemas.microsoft.com/office/drawing/2014/main" id="{423DBD69-532F-870B-83ED-2FC37500AD9C}"/>
              </a:ext>
            </a:extLst>
          </p:cNvPr>
          <p:cNvSpPr txBox="1">
            <a:spLocks/>
          </p:cNvSpPr>
          <p:nvPr/>
        </p:nvSpPr>
        <p:spPr>
          <a:xfrm>
            <a:off x="1621753" y="5130563"/>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2000" dirty="0"/>
              <a:t>Chef </a:t>
            </a:r>
            <a:r>
              <a:rPr lang="en-US" sz="2000" dirty="0" err="1"/>
              <a:t>multitâche</a:t>
            </a:r>
            <a:br>
              <a:rPr lang="en-US" sz="1600" b="1" dirty="0"/>
            </a:br>
            <a:br>
              <a:rPr lang="fr-FR" sz="1200" dirty="0"/>
            </a:br>
            <a:r>
              <a:rPr lang="fr-FR" sz="1200" dirty="0"/>
              <a:t>Addition parallèle : Effectue simultanément l’addition de trois nombres, optimisant ainsi le calcul du produit scalaire en un seul cycle d’horloge.</a:t>
            </a:r>
            <a:endParaRPr lang="en-US" sz="1200" dirty="0"/>
          </a:p>
        </p:txBody>
      </p:sp>
      <p:pic>
        <p:nvPicPr>
          <p:cNvPr id="1026" name="Picture 2" descr="Thumbnail Image A chef with 3 pans on the stove on high heat">
            <a:extLst>
              <a:ext uri="{FF2B5EF4-FFF2-40B4-BE49-F238E27FC236}">
                <a16:creationId xmlns:a16="http://schemas.microsoft.com/office/drawing/2014/main" id="{449E31FF-3229-176D-67D4-7A901B967AB3}"/>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l="4452" r="4452"/>
          <a:stretch>
            <a:fillRect/>
          </a:stretch>
        </p:blipFill>
        <p:spPr bwMode="auto">
          <a:xfrm>
            <a:off x="1621753" y="1480693"/>
            <a:ext cx="2939694" cy="3227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Photo | Santa Claus offering a gifts to the camera. Receiving  Christmas presents. New Year parties.">
            <a:extLst>
              <a:ext uri="{FF2B5EF4-FFF2-40B4-BE49-F238E27FC236}">
                <a16:creationId xmlns:a16="http://schemas.microsoft.com/office/drawing/2014/main" id="{C65C98F7-2213-0FF3-E884-1011533A02AC}"/>
              </a:ext>
            </a:extLst>
          </p:cNvPr>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t="13438" b="13438"/>
          <a:stretch>
            <a:fillRect/>
          </a:stretch>
        </p:blipFill>
        <p:spPr bwMode="auto">
          <a:xfrm>
            <a:off x="7630553" y="1480693"/>
            <a:ext cx="2939694" cy="32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424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6">
            <a:extLst>
              <a:ext uri="{FF2B5EF4-FFF2-40B4-BE49-F238E27FC236}">
                <a16:creationId xmlns:a16="http://schemas.microsoft.com/office/drawing/2014/main" id="{CA1033EE-C8A6-158D-9315-6DD04845DE25}"/>
              </a:ext>
            </a:extLst>
          </p:cNvPr>
          <p:cNvSpPr txBox="1">
            <a:spLocks/>
          </p:cNvSpPr>
          <p:nvPr/>
        </p:nvSpPr>
        <p:spPr>
          <a:xfrm>
            <a:off x="8188559"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t>Le </a:t>
            </a:r>
            <a:r>
              <a:rPr lang="en-US" sz="1600" b="1" dirty="0" err="1"/>
              <a:t>matheux</a:t>
            </a:r>
            <a:br>
              <a:rPr lang="en-US" sz="1600" b="1" dirty="0"/>
            </a:br>
            <a:br>
              <a:rPr lang="fr-FR" sz="1200" dirty="0"/>
            </a:br>
            <a:r>
              <a:rPr lang="fr-FR" sz="1200" dirty="0"/>
              <a:t>Accessibilité par colonne : Grâce à une option d'adressage par colonne, il simplifie l'accès direct aux colonnes des matrices, ce qui facilite la gestion des données lors des opérations matricielles.</a:t>
            </a:r>
            <a:endParaRPr lang="en-US" sz="1200" dirty="0"/>
          </a:p>
        </p:txBody>
      </p:sp>
      <p:sp>
        <p:nvSpPr>
          <p:cNvPr id="2" name="Title 1">
            <a:extLst>
              <a:ext uri="{FF2B5EF4-FFF2-40B4-BE49-F238E27FC236}">
                <a16:creationId xmlns:a16="http://schemas.microsoft.com/office/drawing/2014/main" id="{AAB5AC84-06CF-A2E0-8D39-39F17ED59357}"/>
              </a:ext>
            </a:extLst>
          </p:cNvPr>
          <p:cNvSpPr>
            <a:spLocks noGrp="1"/>
          </p:cNvSpPr>
          <p:nvPr>
            <p:ph type="title"/>
          </p:nvPr>
        </p:nvSpPr>
        <p:spPr/>
        <p:txBody>
          <a:bodyPr/>
          <a:lstStyle/>
          <a:p>
            <a:r>
              <a:rPr lang="fr-FR" sz="3600" dirty="0">
                <a:latin typeface="+mn-lt"/>
              </a:rPr>
              <a:t>Le registre Vectoriel/Matriciel</a:t>
            </a:r>
            <a:endParaRPr lang="en-US" sz="3600" dirty="0">
              <a:latin typeface="+mn-lt"/>
            </a:endParaRPr>
          </a:p>
        </p:txBody>
      </p:sp>
      <p:sp>
        <p:nvSpPr>
          <p:cNvPr id="7" name="Text Placeholder 6">
            <a:extLst>
              <a:ext uri="{FF2B5EF4-FFF2-40B4-BE49-F238E27FC236}">
                <a16:creationId xmlns:a16="http://schemas.microsoft.com/office/drawing/2014/main" id="{FEA6E693-D9A6-BBCE-B460-38CCEFBDEC27}"/>
              </a:ext>
            </a:extLst>
          </p:cNvPr>
          <p:cNvSpPr>
            <a:spLocks noGrp="1"/>
          </p:cNvSpPr>
          <p:nvPr>
            <p:ph type="body" sz="quarter" idx="18"/>
          </p:nvPr>
        </p:nvSpPr>
        <p:spPr>
          <a:xfrm>
            <a:off x="4690864" y="5138926"/>
            <a:ext cx="2939689" cy="1558599"/>
          </a:xfrm>
        </p:spPr>
        <p:txBody>
          <a:bodyPr/>
          <a:lstStyle/>
          <a:p>
            <a:pPr algn="ctr"/>
            <a:r>
              <a:rPr lang="en-US" sz="1600" b="1" dirty="0" err="1"/>
              <a:t>L’Equilibriste</a:t>
            </a:r>
            <a:br>
              <a:rPr lang="en-US" sz="1600" b="1" dirty="0"/>
            </a:br>
            <a:br>
              <a:rPr lang="fr-FR" sz="1200" dirty="0"/>
            </a:br>
            <a:r>
              <a:rPr lang="fr-FR" sz="1200" dirty="0"/>
              <a:t>Accès et manipulation des données : Comme un registre classique, il permet de lire et écrire des données, mais est spécifiquement conçu pour gérer des calculs vectoriels.</a:t>
            </a:r>
            <a:endParaRPr lang="en-US" sz="1200" dirty="0"/>
          </a:p>
        </p:txBody>
      </p:sp>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11</a:t>
            </a:fld>
            <a:endParaRPr lang="en-US" dirty="0"/>
          </a:p>
        </p:txBody>
      </p:sp>
      <p:sp>
        <p:nvSpPr>
          <p:cNvPr id="6" name="Text Placeholder 6">
            <a:extLst>
              <a:ext uri="{FF2B5EF4-FFF2-40B4-BE49-F238E27FC236}">
                <a16:creationId xmlns:a16="http://schemas.microsoft.com/office/drawing/2014/main" id="{423DBD69-532F-870B-83ED-2FC37500AD9C}"/>
              </a:ext>
            </a:extLst>
          </p:cNvPr>
          <p:cNvSpPr txBox="1">
            <a:spLocks/>
          </p:cNvSpPr>
          <p:nvPr/>
        </p:nvSpPr>
        <p:spPr>
          <a:xfrm>
            <a:off x="1220831"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fr-FR" sz="1600" b="1" i="0" dirty="0">
                <a:solidFill>
                  <a:srgbClr val="F8FAFF"/>
                </a:solidFill>
                <a:effectLst/>
              </a:rPr>
              <a:t>The Matrix</a:t>
            </a:r>
            <a:br>
              <a:rPr lang="en-US" sz="1600" b="1" dirty="0"/>
            </a:br>
            <a:br>
              <a:rPr lang="fr-FR" sz="1200" dirty="0"/>
            </a:br>
            <a:r>
              <a:rPr lang="fr-FR" sz="1200" dirty="0"/>
              <a:t>Structure matricielle spécialisée : Le registre file vectoriel matriciel est organisé sous la forme d'une matrice 15x3, optimisée pour les calculs de vecteurs et les opérations matricielles en parallèle.</a:t>
            </a:r>
            <a:endParaRPr lang="en-US" sz="1200" dirty="0"/>
          </a:p>
        </p:txBody>
      </p:sp>
      <p:pic>
        <p:nvPicPr>
          <p:cNvPr id="2054" name="Picture 6" descr="Matrix code | Matrix Wiki | Fandom">
            <a:extLst>
              <a:ext uri="{FF2B5EF4-FFF2-40B4-BE49-F238E27FC236}">
                <a16:creationId xmlns:a16="http://schemas.microsoft.com/office/drawing/2014/main" id="{3995BFD0-6C1E-CC40-38B0-E3181F1552AE}"/>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t="4611" b="46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umbnail Image A student solving a matrix equation on the board, with the back of the student visible">
            <a:extLst>
              <a:ext uri="{FF2B5EF4-FFF2-40B4-BE49-F238E27FC236}">
                <a16:creationId xmlns:a16="http://schemas.microsoft.com/office/drawing/2014/main" id="{67F3B20D-2F48-2FD4-C803-997404C33049}"/>
              </a:ext>
            </a:extLst>
          </p:cNvPr>
          <p:cNvPicPr>
            <a:picLocks noGrp="1" noChangeAspect="1" noChangeArrowheads="1"/>
          </p:cNvPicPr>
          <p:nvPr>
            <p:ph type="pic" sz="quarter" idx="19"/>
          </p:nvPr>
        </p:nvPicPr>
        <p:blipFill>
          <a:blip r:embed="rId3">
            <a:extLst>
              <a:ext uri="{28A0092B-C50C-407E-A947-70E740481C1C}">
                <a14:useLocalDpi xmlns:a14="http://schemas.microsoft.com/office/drawing/2010/main" val="0"/>
              </a:ext>
            </a:extLst>
          </a:blip>
          <a:srcRect l="4452" r="445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Équilibre de pierres — Wikipédia">
            <a:extLst>
              <a:ext uri="{FF2B5EF4-FFF2-40B4-BE49-F238E27FC236}">
                <a16:creationId xmlns:a16="http://schemas.microsoft.com/office/drawing/2014/main" id="{D6B53E82-728F-51F2-EBA1-4E1D1F284E67}"/>
              </a:ext>
            </a:extLst>
          </p:cNvPr>
          <p:cNvPicPr>
            <a:picLocks noGrp="1" noChangeAspect="1" noChangeArrowheads="1"/>
          </p:cNvPicPr>
          <p:nvPr>
            <p:ph type="pic" sz="quarter" idx="17"/>
          </p:nvPr>
        </p:nvPicPr>
        <p:blipFill>
          <a:blip r:embed="rId4">
            <a:extLst>
              <a:ext uri="{28A0092B-C50C-407E-A947-70E740481C1C}">
                <a14:useLocalDpi xmlns:a14="http://schemas.microsoft.com/office/drawing/2010/main" val="0"/>
              </a:ext>
            </a:extLst>
          </a:blip>
          <a:srcRect t="8835" b="883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464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12</a:t>
            </a:fld>
            <a:endParaRPr lang="en-US" dirty="0"/>
          </a:p>
        </p:txBody>
      </p:sp>
      <p:sp>
        <p:nvSpPr>
          <p:cNvPr id="12" name="TextBox 11">
            <a:extLst>
              <a:ext uri="{FF2B5EF4-FFF2-40B4-BE49-F238E27FC236}">
                <a16:creationId xmlns:a16="http://schemas.microsoft.com/office/drawing/2014/main" id="{B96EF063-2BAD-95C3-8539-24B673B2590E}"/>
              </a:ext>
            </a:extLst>
          </p:cNvPr>
          <p:cNvSpPr txBox="1"/>
          <p:nvPr/>
        </p:nvSpPr>
        <p:spPr>
          <a:xfrm>
            <a:off x="617675" y="1308014"/>
            <a:ext cx="11057578" cy="4339650"/>
          </a:xfrm>
          <a:prstGeom prst="rect">
            <a:avLst/>
          </a:prstGeom>
          <a:noFill/>
        </p:spPr>
        <p:txBody>
          <a:bodyPr wrap="square" rtlCol="0">
            <a:spAutoFit/>
          </a:bodyPr>
          <a:lstStyle/>
          <a:p>
            <a:r>
              <a:rPr lang="fr-FR" sz="2400" b="1" dirty="0">
                <a:solidFill>
                  <a:schemeClr val="bg1"/>
                </a:solidFill>
              </a:rPr>
              <a:t>Instructions R-Type: </a:t>
            </a:r>
          </a:p>
          <a:p>
            <a:br>
              <a:rPr lang="fr-FR" dirty="0">
                <a:solidFill>
                  <a:schemeClr val="bg1"/>
                </a:solidFill>
              </a:rPr>
            </a:br>
            <a:endParaRPr lang="fr-FR" dirty="0">
              <a:solidFill>
                <a:schemeClr val="bg1"/>
              </a:solidFill>
            </a:endParaRPr>
          </a:p>
          <a:p>
            <a:r>
              <a:rPr lang="fr-FR" dirty="0">
                <a:solidFill>
                  <a:schemeClr val="bg1"/>
                </a:solidFill>
              </a:rPr>
              <a:t>Ces instructions manipulent des registres et effectuent des opérations arithmétiques ou logiques : </a:t>
            </a:r>
          </a:p>
          <a:p>
            <a:pPr marL="285750" indent="-285750">
              <a:buFont typeface="Arial" panose="020B0604020202020204" pitchFamily="34" charset="0"/>
              <a:buChar char="•"/>
            </a:pPr>
            <a:r>
              <a:rPr lang="fr-FR" dirty="0">
                <a:solidFill>
                  <a:schemeClr val="bg1"/>
                </a:solidFill>
              </a:rPr>
              <a:t>ADD : Additionner deux registres et stocker le résultat dans un troisième registre. </a:t>
            </a:r>
          </a:p>
          <a:p>
            <a:pPr marL="285750" indent="-285750">
              <a:buFont typeface="Arial" panose="020B0604020202020204" pitchFamily="34" charset="0"/>
              <a:buChar char="•"/>
            </a:pPr>
            <a:r>
              <a:rPr lang="fr-FR" dirty="0">
                <a:solidFill>
                  <a:schemeClr val="bg1"/>
                </a:solidFill>
              </a:rPr>
              <a:t>SUB : Soustraire un registre d'un autre et stocker le résultat dans un registre. </a:t>
            </a:r>
          </a:p>
          <a:p>
            <a:pPr marL="285750" indent="-285750">
              <a:buFont typeface="Arial" panose="020B0604020202020204" pitchFamily="34" charset="0"/>
              <a:buChar char="•"/>
            </a:pPr>
            <a:r>
              <a:rPr lang="fr-FR" dirty="0">
                <a:solidFill>
                  <a:schemeClr val="bg1"/>
                </a:solidFill>
              </a:rPr>
              <a:t>MUL : Multiplier deux registres et stocker le résultat dans un registre. </a:t>
            </a:r>
          </a:p>
          <a:p>
            <a:pPr marL="285750" indent="-285750">
              <a:buFont typeface="Arial" panose="020B0604020202020204" pitchFamily="34" charset="0"/>
              <a:buChar char="•"/>
            </a:pPr>
            <a:r>
              <a:rPr lang="fr-FR" dirty="0">
                <a:solidFill>
                  <a:schemeClr val="bg1"/>
                </a:solidFill>
              </a:rPr>
              <a:t>AND : Effectuer une opération logique AND sur deux registres. </a:t>
            </a:r>
          </a:p>
          <a:p>
            <a:pPr marL="285750" indent="-285750">
              <a:buFont typeface="Arial" panose="020B0604020202020204" pitchFamily="34" charset="0"/>
              <a:buChar char="•"/>
            </a:pPr>
            <a:r>
              <a:rPr lang="fr-FR" dirty="0">
                <a:solidFill>
                  <a:schemeClr val="bg1"/>
                </a:solidFill>
              </a:rPr>
              <a:t>OR : Effectuer une opération logique OR sur deux registres. </a:t>
            </a:r>
          </a:p>
          <a:p>
            <a:pPr marL="285750" indent="-285750">
              <a:buFont typeface="Arial" panose="020B0604020202020204" pitchFamily="34" charset="0"/>
              <a:buChar char="•"/>
            </a:pPr>
            <a:r>
              <a:rPr lang="fr-FR" dirty="0">
                <a:solidFill>
                  <a:schemeClr val="bg1"/>
                </a:solidFill>
              </a:rPr>
              <a:t>XOR : Effectuer une opération logique XOR sur deux registres. </a:t>
            </a:r>
          </a:p>
          <a:p>
            <a:pPr marL="285750" indent="-285750">
              <a:buFont typeface="Arial" panose="020B0604020202020204" pitchFamily="34" charset="0"/>
              <a:buChar char="•"/>
            </a:pPr>
            <a:r>
              <a:rPr lang="fr-FR" dirty="0">
                <a:solidFill>
                  <a:schemeClr val="bg1"/>
                </a:solidFill>
              </a:rPr>
              <a:t>MOV : Déplacer une valeur immédiate dans un registre. </a:t>
            </a:r>
          </a:p>
          <a:p>
            <a:pPr marL="285750" indent="-285750">
              <a:buFont typeface="Arial" panose="020B0604020202020204" pitchFamily="34" charset="0"/>
              <a:buChar char="•"/>
            </a:pPr>
            <a:r>
              <a:rPr lang="fr-FR" dirty="0">
                <a:solidFill>
                  <a:schemeClr val="bg1"/>
                </a:solidFill>
              </a:rPr>
              <a:t>NOT : Inverser tous les bits d'un registre. </a:t>
            </a:r>
          </a:p>
          <a:p>
            <a:pPr marL="285750" indent="-285750">
              <a:buFont typeface="Arial" panose="020B0604020202020204" pitchFamily="34" charset="0"/>
              <a:buChar char="•"/>
            </a:pPr>
            <a:r>
              <a:rPr lang="fr-FR" dirty="0">
                <a:solidFill>
                  <a:schemeClr val="bg1"/>
                </a:solidFill>
              </a:rPr>
              <a:t>LSL : Déplacer les bits d'un registre à gauche (opération de décalage logique). </a:t>
            </a:r>
          </a:p>
          <a:p>
            <a:pPr marL="285750" indent="-285750">
              <a:buFont typeface="Arial" panose="020B0604020202020204" pitchFamily="34" charset="0"/>
              <a:buChar char="•"/>
            </a:pPr>
            <a:r>
              <a:rPr lang="fr-FR" dirty="0">
                <a:solidFill>
                  <a:schemeClr val="bg1"/>
                </a:solidFill>
              </a:rPr>
              <a:t>LSR : Déplacer les bits d'un registre à droite (opération de décalage logique). CMP : Comparer deux registres sans stocker de résultat.</a:t>
            </a:r>
            <a:endParaRPr lang="en-US" dirty="0">
              <a:solidFill>
                <a:schemeClr val="bg1"/>
              </a:solidFill>
            </a:endParaRPr>
          </a:p>
        </p:txBody>
      </p:sp>
    </p:spTree>
    <p:extLst>
      <p:ext uri="{BB962C8B-B14F-4D97-AF65-F5344CB8AC3E}">
        <p14:creationId xmlns:p14="http://schemas.microsoft.com/office/powerpoint/2010/main" val="2743425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13</a:t>
            </a:fld>
            <a:endParaRPr lang="en-US" dirty="0"/>
          </a:p>
        </p:txBody>
      </p:sp>
      <p:sp>
        <p:nvSpPr>
          <p:cNvPr id="12" name="TextBox 11">
            <a:extLst>
              <a:ext uri="{FF2B5EF4-FFF2-40B4-BE49-F238E27FC236}">
                <a16:creationId xmlns:a16="http://schemas.microsoft.com/office/drawing/2014/main" id="{B96EF063-2BAD-95C3-8539-24B673B2590E}"/>
              </a:ext>
            </a:extLst>
          </p:cNvPr>
          <p:cNvSpPr txBox="1"/>
          <p:nvPr/>
        </p:nvSpPr>
        <p:spPr>
          <a:xfrm>
            <a:off x="617675" y="278557"/>
            <a:ext cx="11057578" cy="1723549"/>
          </a:xfrm>
          <a:prstGeom prst="rect">
            <a:avLst/>
          </a:prstGeom>
          <a:noFill/>
        </p:spPr>
        <p:txBody>
          <a:bodyPr wrap="square" rtlCol="0">
            <a:spAutoFit/>
          </a:bodyPr>
          <a:lstStyle/>
          <a:p>
            <a:r>
              <a:rPr lang="fr-FR" sz="2400" b="1" dirty="0">
                <a:solidFill>
                  <a:schemeClr val="bg1"/>
                </a:solidFill>
              </a:rPr>
              <a:t>Instructions de Chargement et Stockage (</a:t>
            </a:r>
            <a:r>
              <a:rPr lang="fr-FR" sz="2400" b="1" dirty="0" err="1">
                <a:solidFill>
                  <a:schemeClr val="bg1"/>
                </a:solidFill>
              </a:rPr>
              <a:t>Load</a:t>
            </a:r>
            <a:r>
              <a:rPr lang="fr-FR" sz="2400" b="1" dirty="0">
                <a:solidFill>
                  <a:schemeClr val="bg1"/>
                </a:solidFill>
              </a:rPr>
              <a:t>/Store):</a:t>
            </a:r>
          </a:p>
          <a:p>
            <a:endParaRPr lang="fr-FR" sz="2800" dirty="0">
              <a:solidFill>
                <a:schemeClr val="bg1"/>
              </a:solidFill>
            </a:endParaRPr>
          </a:p>
          <a:p>
            <a:r>
              <a:rPr lang="fr-FR" dirty="0">
                <a:solidFill>
                  <a:schemeClr val="bg1"/>
                </a:solidFill>
              </a:rPr>
              <a:t>Ces instructions manipulent la mémoire, soit pour charger des données, soit pour les stocker :</a:t>
            </a:r>
          </a:p>
          <a:p>
            <a:pPr marL="285750" indent="-285750">
              <a:buFont typeface="Arial" panose="020B0604020202020204" pitchFamily="34" charset="0"/>
              <a:buChar char="•"/>
            </a:pPr>
            <a:r>
              <a:rPr lang="fr-FR" dirty="0">
                <a:solidFill>
                  <a:schemeClr val="bg1"/>
                </a:solidFill>
              </a:rPr>
              <a:t>LD : Charger une valeur en mémoire dans un registre.</a:t>
            </a:r>
          </a:p>
          <a:p>
            <a:pPr marL="285750" indent="-285750">
              <a:buFont typeface="Arial" panose="020B0604020202020204" pitchFamily="34" charset="0"/>
              <a:buChar char="•"/>
            </a:pPr>
            <a:r>
              <a:rPr lang="fr-FR" dirty="0">
                <a:solidFill>
                  <a:schemeClr val="bg1"/>
                </a:solidFill>
              </a:rPr>
              <a:t>ST : Stocker la valeur d'un registre dans une adresse mémoire.</a:t>
            </a:r>
            <a:endParaRPr lang="en-US" sz="1400" dirty="0">
              <a:solidFill>
                <a:schemeClr val="bg1"/>
              </a:solidFill>
            </a:endParaRPr>
          </a:p>
        </p:txBody>
      </p:sp>
      <p:sp>
        <p:nvSpPr>
          <p:cNvPr id="5" name="TextBox 4">
            <a:extLst>
              <a:ext uri="{FF2B5EF4-FFF2-40B4-BE49-F238E27FC236}">
                <a16:creationId xmlns:a16="http://schemas.microsoft.com/office/drawing/2014/main" id="{7C3A711B-4574-1723-97CD-462A244B82D1}"/>
              </a:ext>
            </a:extLst>
          </p:cNvPr>
          <p:cNvSpPr txBox="1"/>
          <p:nvPr/>
        </p:nvSpPr>
        <p:spPr>
          <a:xfrm>
            <a:off x="617675" y="2570735"/>
            <a:ext cx="11057578" cy="1661993"/>
          </a:xfrm>
          <a:prstGeom prst="rect">
            <a:avLst/>
          </a:prstGeom>
          <a:noFill/>
        </p:spPr>
        <p:txBody>
          <a:bodyPr wrap="square">
            <a:spAutoFit/>
          </a:bodyPr>
          <a:lstStyle/>
          <a:p>
            <a:r>
              <a:rPr lang="fr-FR" sz="2400" b="1" dirty="0">
                <a:solidFill>
                  <a:schemeClr val="bg1"/>
                </a:solidFill>
              </a:rPr>
              <a:t>Opérations sur la Pile (Push/Pop):</a:t>
            </a:r>
          </a:p>
          <a:p>
            <a:endParaRPr lang="fr-FR" sz="2400" b="1" dirty="0">
              <a:solidFill>
                <a:schemeClr val="bg1"/>
              </a:solidFill>
            </a:endParaRPr>
          </a:p>
          <a:p>
            <a:r>
              <a:rPr lang="fr-FR" dirty="0">
                <a:solidFill>
                  <a:schemeClr val="bg1"/>
                </a:solidFill>
              </a:rPr>
              <a:t>Manipulent la pile en ajoutant ou retirant des valeurs :</a:t>
            </a:r>
          </a:p>
          <a:p>
            <a:pPr marL="285750" indent="-285750">
              <a:buFont typeface="Arial" panose="020B0604020202020204" pitchFamily="34" charset="0"/>
              <a:buChar char="•"/>
            </a:pPr>
            <a:r>
              <a:rPr lang="fr-FR" dirty="0">
                <a:solidFill>
                  <a:schemeClr val="bg1"/>
                </a:solidFill>
              </a:rPr>
              <a:t>PUSH : Empiler un registre dans la pile et ajuster le pointeur de pile.</a:t>
            </a:r>
          </a:p>
          <a:p>
            <a:pPr marL="285750" indent="-285750">
              <a:buFont typeface="Arial" panose="020B0604020202020204" pitchFamily="34" charset="0"/>
              <a:buChar char="•"/>
            </a:pPr>
            <a:r>
              <a:rPr lang="fr-FR" dirty="0">
                <a:solidFill>
                  <a:schemeClr val="bg1"/>
                </a:solidFill>
              </a:rPr>
              <a:t>POP : Dépiler une valeur de la pile et restaurer le pointeur de pile.</a:t>
            </a:r>
            <a:endParaRPr lang="en-US" dirty="0">
              <a:solidFill>
                <a:schemeClr val="bg1"/>
              </a:solidFill>
            </a:endParaRPr>
          </a:p>
        </p:txBody>
      </p:sp>
      <p:sp>
        <p:nvSpPr>
          <p:cNvPr id="11" name="TextBox 10">
            <a:extLst>
              <a:ext uri="{FF2B5EF4-FFF2-40B4-BE49-F238E27FC236}">
                <a16:creationId xmlns:a16="http://schemas.microsoft.com/office/drawing/2014/main" id="{B01C34AE-4C99-4E48-BEE8-85E708FA44A7}"/>
              </a:ext>
            </a:extLst>
          </p:cNvPr>
          <p:cNvSpPr txBox="1"/>
          <p:nvPr/>
        </p:nvSpPr>
        <p:spPr>
          <a:xfrm>
            <a:off x="617675" y="4801357"/>
            <a:ext cx="11057578" cy="1384995"/>
          </a:xfrm>
          <a:prstGeom prst="rect">
            <a:avLst/>
          </a:prstGeom>
          <a:noFill/>
        </p:spPr>
        <p:txBody>
          <a:bodyPr wrap="square">
            <a:spAutoFit/>
          </a:bodyPr>
          <a:lstStyle/>
          <a:p>
            <a:r>
              <a:rPr lang="fr-FR" sz="2400" b="1" dirty="0">
                <a:solidFill>
                  <a:schemeClr val="bg1"/>
                </a:solidFill>
              </a:rPr>
              <a:t>Instruction qui ne fait rien :</a:t>
            </a:r>
          </a:p>
          <a:p>
            <a:endParaRPr lang="fr-FR" sz="2400" b="1" dirty="0">
              <a:solidFill>
                <a:schemeClr val="bg1"/>
              </a:solidFill>
            </a:endParaRPr>
          </a:p>
          <a:p>
            <a:pPr marL="285750" indent="-285750">
              <a:buFont typeface="Arial" panose="020B0604020202020204" pitchFamily="34" charset="0"/>
              <a:buChar char="•"/>
            </a:pPr>
            <a:r>
              <a:rPr lang="fr-FR" dirty="0">
                <a:solidFill>
                  <a:schemeClr val="bg1"/>
                </a:solidFill>
              </a:rPr>
              <a:t>NOP : Instruction qui ne génère aucun effet, utilisée souvent pour les temporisations ou l'alignement d'instructions.</a:t>
            </a:r>
          </a:p>
        </p:txBody>
      </p:sp>
    </p:spTree>
    <p:extLst>
      <p:ext uri="{BB962C8B-B14F-4D97-AF65-F5344CB8AC3E}">
        <p14:creationId xmlns:p14="http://schemas.microsoft.com/office/powerpoint/2010/main" val="1773670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14</a:t>
            </a:fld>
            <a:endParaRPr lang="en-US" dirty="0"/>
          </a:p>
        </p:txBody>
      </p:sp>
      <p:sp>
        <p:nvSpPr>
          <p:cNvPr id="9" name="TextBox 8">
            <a:extLst>
              <a:ext uri="{FF2B5EF4-FFF2-40B4-BE49-F238E27FC236}">
                <a16:creationId xmlns:a16="http://schemas.microsoft.com/office/drawing/2014/main" id="{0FCAB25D-6535-0113-02D7-169B51E8DD43}"/>
              </a:ext>
            </a:extLst>
          </p:cNvPr>
          <p:cNvSpPr txBox="1"/>
          <p:nvPr/>
        </p:nvSpPr>
        <p:spPr>
          <a:xfrm>
            <a:off x="617674" y="785239"/>
            <a:ext cx="11057577" cy="5355312"/>
          </a:xfrm>
          <a:prstGeom prst="rect">
            <a:avLst/>
          </a:prstGeom>
          <a:noFill/>
        </p:spPr>
        <p:txBody>
          <a:bodyPr wrap="square">
            <a:spAutoFit/>
          </a:bodyPr>
          <a:lstStyle/>
          <a:p>
            <a:r>
              <a:rPr lang="fr-FR" sz="2400" b="1" dirty="0">
                <a:solidFill>
                  <a:schemeClr val="bg1"/>
                </a:solidFill>
              </a:rPr>
              <a:t>Instructions de Branches:</a:t>
            </a:r>
          </a:p>
          <a:p>
            <a:endParaRPr lang="fr-FR" sz="2400" b="1" dirty="0">
              <a:solidFill>
                <a:schemeClr val="bg1"/>
              </a:solidFill>
            </a:endParaRPr>
          </a:p>
          <a:p>
            <a:endParaRPr lang="fr-FR" sz="2400" b="1" dirty="0">
              <a:solidFill>
                <a:schemeClr val="bg1"/>
              </a:solidFill>
            </a:endParaRPr>
          </a:p>
          <a:p>
            <a:r>
              <a:rPr lang="fr-FR" dirty="0">
                <a:solidFill>
                  <a:schemeClr val="bg1"/>
                </a:solidFill>
              </a:rPr>
              <a:t>Ces instructions effectuent un saut conditionnel ou inconditionnel dans le programme :</a:t>
            </a:r>
          </a:p>
          <a:p>
            <a:pPr marL="285750" indent="-285750">
              <a:buFont typeface="Arial" panose="020B0604020202020204" pitchFamily="34" charset="0"/>
              <a:buChar char="•"/>
            </a:pPr>
            <a:r>
              <a:rPr lang="fr-FR" dirty="0">
                <a:solidFill>
                  <a:schemeClr val="bg1"/>
                </a:solidFill>
              </a:rPr>
              <a:t>B : Saut inconditionnel.</a:t>
            </a:r>
          </a:p>
          <a:p>
            <a:pPr marL="285750" indent="-285750">
              <a:buFont typeface="Arial" panose="020B0604020202020204" pitchFamily="34" charset="0"/>
              <a:buChar char="•"/>
            </a:pPr>
            <a:r>
              <a:rPr lang="fr-FR" dirty="0">
                <a:solidFill>
                  <a:schemeClr val="bg1"/>
                </a:solidFill>
              </a:rPr>
              <a:t>BEQ : Saut conditionnel si les registres sont égaux.</a:t>
            </a:r>
          </a:p>
          <a:p>
            <a:pPr marL="285750" indent="-285750">
              <a:buFont typeface="Arial" panose="020B0604020202020204" pitchFamily="34" charset="0"/>
              <a:buChar char="•"/>
            </a:pPr>
            <a:r>
              <a:rPr lang="fr-FR" dirty="0">
                <a:solidFill>
                  <a:schemeClr val="bg1"/>
                </a:solidFill>
              </a:rPr>
              <a:t>BNE : Saut conditionnel si les registres ne sont pas égaux.</a:t>
            </a:r>
          </a:p>
          <a:p>
            <a:pPr marL="285750" indent="-285750">
              <a:buFont typeface="Arial" panose="020B0604020202020204" pitchFamily="34" charset="0"/>
              <a:buChar char="•"/>
            </a:pPr>
            <a:r>
              <a:rPr lang="fr-FR" dirty="0">
                <a:solidFill>
                  <a:schemeClr val="bg1"/>
                </a:solidFill>
              </a:rPr>
              <a:t>BLT : Saut conditionnel si un registre est inférieur à un autre.</a:t>
            </a:r>
          </a:p>
          <a:p>
            <a:pPr marL="285750" indent="-285750">
              <a:buFont typeface="Arial" panose="020B0604020202020204" pitchFamily="34" charset="0"/>
              <a:buChar char="•"/>
            </a:pPr>
            <a:r>
              <a:rPr lang="fr-FR" dirty="0">
                <a:solidFill>
                  <a:schemeClr val="bg1"/>
                </a:solidFill>
              </a:rPr>
              <a:t>BGT : Saut conditionnel si un registre est supérieur à un autre.</a:t>
            </a:r>
          </a:p>
          <a:p>
            <a:pPr marL="285750" indent="-285750">
              <a:buFont typeface="Arial" panose="020B0604020202020204" pitchFamily="34" charset="0"/>
              <a:buChar char="•"/>
            </a:pPr>
            <a:r>
              <a:rPr lang="fr-FR" dirty="0">
                <a:solidFill>
                  <a:schemeClr val="bg1"/>
                </a:solidFill>
              </a:rPr>
              <a:t>BLE : Saut conditionnel si un registre est inférieur ou égal à un autre.</a:t>
            </a:r>
          </a:p>
          <a:p>
            <a:pPr marL="285750" indent="-285750">
              <a:buFont typeface="Arial" panose="020B0604020202020204" pitchFamily="34" charset="0"/>
              <a:buChar char="•"/>
            </a:pPr>
            <a:r>
              <a:rPr lang="fr-FR" dirty="0">
                <a:solidFill>
                  <a:schemeClr val="bg1"/>
                </a:solidFill>
              </a:rPr>
              <a:t>BGE : Saut conditionnel si un registre est supérieur ou égal à un autre.</a:t>
            </a:r>
          </a:p>
          <a:p>
            <a:pPr marL="285750" indent="-285750">
              <a:buFont typeface="Arial" panose="020B0604020202020204" pitchFamily="34" charset="0"/>
              <a:buChar char="•"/>
            </a:pPr>
            <a:endParaRPr lang="fr-FR" dirty="0">
              <a:solidFill>
                <a:schemeClr val="bg1"/>
              </a:solidFill>
            </a:endParaRPr>
          </a:p>
          <a:p>
            <a:r>
              <a:rPr lang="fr-FR" dirty="0">
                <a:solidFill>
                  <a:schemeClr val="bg1"/>
                </a:solidFill>
              </a:rPr>
              <a:t>En remplaçant B par BL (ex BLEQ au lieu de BEQ), on crée un nouveau type de branchement qui établit un lien avec l'adresse de retour, utilisé lors des appels de fonction.</a:t>
            </a:r>
          </a:p>
          <a:p>
            <a:endParaRPr lang="fr-FR" dirty="0">
              <a:solidFill>
                <a:schemeClr val="bg1"/>
              </a:solidFill>
            </a:endParaRPr>
          </a:p>
          <a:p>
            <a:r>
              <a:rPr lang="fr-FR" dirty="0">
                <a:solidFill>
                  <a:schemeClr val="bg1"/>
                </a:solidFill>
              </a:rPr>
              <a:t>En remplaçant B par BX (ex BXEQ au lieu de BEQ), on crée un nouveau type de branchement qui effectuent un branchement suivi d'un retour à l'adresse précédente (</a:t>
            </a:r>
            <a:r>
              <a:rPr lang="fr-FR" dirty="0" err="1">
                <a:solidFill>
                  <a:schemeClr val="bg1"/>
                </a:solidFill>
              </a:rPr>
              <a:t>link</a:t>
            </a:r>
            <a:r>
              <a:rPr lang="fr-FR" dirty="0">
                <a:solidFill>
                  <a:schemeClr val="bg1"/>
                </a:solidFill>
              </a:rPr>
              <a:t> </a:t>
            </a:r>
            <a:r>
              <a:rPr lang="fr-FR" dirty="0" err="1">
                <a:solidFill>
                  <a:schemeClr val="bg1"/>
                </a:solidFill>
              </a:rPr>
              <a:t>register</a:t>
            </a:r>
            <a:r>
              <a:rPr lang="fr-FR" dirty="0">
                <a:solidFill>
                  <a:schemeClr val="bg1"/>
                </a:solidFill>
              </a:rPr>
              <a:t>).</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82932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15</a:t>
            </a:fld>
            <a:endParaRPr lang="en-US" dirty="0"/>
          </a:p>
        </p:txBody>
      </p:sp>
      <p:sp>
        <p:nvSpPr>
          <p:cNvPr id="12" name="TextBox 11">
            <a:extLst>
              <a:ext uri="{FF2B5EF4-FFF2-40B4-BE49-F238E27FC236}">
                <a16:creationId xmlns:a16="http://schemas.microsoft.com/office/drawing/2014/main" id="{B96EF063-2BAD-95C3-8539-24B673B2590E}"/>
              </a:ext>
            </a:extLst>
          </p:cNvPr>
          <p:cNvSpPr txBox="1"/>
          <p:nvPr/>
        </p:nvSpPr>
        <p:spPr>
          <a:xfrm>
            <a:off x="617675" y="1053680"/>
            <a:ext cx="11057578" cy="4339650"/>
          </a:xfrm>
          <a:prstGeom prst="rect">
            <a:avLst/>
          </a:prstGeom>
          <a:noFill/>
        </p:spPr>
        <p:txBody>
          <a:bodyPr wrap="square" rtlCol="0">
            <a:spAutoFit/>
          </a:bodyPr>
          <a:lstStyle/>
          <a:p>
            <a:r>
              <a:rPr lang="fr-FR" sz="2400" b="1" dirty="0">
                <a:solidFill>
                  <a:schemeClr val="bg1"/>
                </a:solidFill>
              </a:rPr>
              <a:t>Instructions d'Opérations sur les Vecteurs/Matrices :</a:t>
            </a:r>
            <a:br>
              <a:rPr lang="fr-FR" dirty="0">
                <a:solidFill>
                  <a:schemeClr val="bg1"/>
                </a:solidFill>
              </a:rPr>
            </a:br>
            <a:br>
              <a:rPr lang="fr-FR" dirty="0">
                <a:solidFill>
                  <a:schemeClr val="bg1"/>
                </a:solidFill>
              </a:rPr>
            </a:br>
            <a:endParaRPr lang="fr-FR" dirty="0">
              <a:solidFill>
                <a:schemeClr val="bg1"/>
              </a:solidFill>
            </a:endParaRPr>
          </a:p>
          <a:p>
            <a:r>
              <a:rPr lang="fr-FR" dirty="0">
                <a:solidFill>
                  <a:schemeClr val="bg1"/>
                </a:solidFill>
              </a:rPr>
              <a:t>Ces instructions réalisent des opérations arithmétiques ou logiques sur des vecteurs :</a:t>
            </a:r>
          </a:p>
          <a:p>
            <a:pPr marL="285750" indent="-285750">
              <a:buFont typeface="Arial" panose="020B0604020202020204" pitchFamily="34" charset="0"/>
              <a:buChar char="•"/>
            </a:pPr>
            <a:r>
              <a:rPr lang="fr-FR" dirty="0">
                <a:solidFill>
                  <a:schemeClr val="bg1"/>
                </a:solidFill>
              </a:rPr>
              <a:t>VADD : Addition de deux vecteurs. 𝑅𝑑=𝑅𝑠+𝑅𝑡</a:t>
            </a:r>
          </a:p>
          <a:p>
            <a:pPr marL="285750" indent="-285750">
              <a:buFont typeface="Arial" panose="020B0604020202020204" pitchFamily="34" charset="0"/>
              <a:buChar char="•"/>
            </a:pPr>
            <a:r>
              <a:rPr lang="fr-FR" dirty="0">
                <a:solidFill>
                  <a:schemeClr val="bg1"/>
                </a:solidFill>
              </a:rPr>
              <a:t>VSUB : Soustraction de deux vecteurs. 𝑅𝑑=𝑅𝑠−𝑅𝑡</a:t>
            </a:r>
          </a:p>
          <a:p>
            <a:pPr marL="285750" indent="-285750">
              <a:buFont typeface="Arial" panose="020B0604020202020204" pitchFamily="34" charset="0"/>
              <a:buChar char="•"/>
            </a:pPr>
            <a:r>
              <a:rPr lang="fr-FR" dirty="0">
                <a:solidFill>
                  <a:schemeClr val="bg1"/>
                </a:solidFill>
              </a:rPr>
              <a:t>VMUL : Multiplication de deux vecteurs. 𝑅𝑑=𝑅𝑠∗𝑅𝑡 (membre par membre)</a:t>
            </a:r>
          </a:p>
          <a:p>
            <a:pPr marL="285750" indent="-285750">
              <a:buFont typeface="Arial" panose="020B0604020202020204" pitchFamily="34" charset="0"/>
              <a:buChar char="•"/>
            </a:pPr>
            <a:r>
              <a:rPr lang="fr-FR" dirty="0">
                <a:solidFill>
                  <a:schemeClr val="bg1"/>
                </a:solidFill>
              </a:rPr>
              <a:t>VAND : Opération ET bit-à-bit entre deux vecteurs. 𝑅𝑑=𝑅𝑠&amp;𝑅𝑡</a:t>
            </a:r>
          </a:p>
          <a:p>
            <a:pPr marL="285750" indent="-285750">
              <a:buFont typeface="Arial" panose="020B0604020202020204" pitchFamily="34" charset="0"/>
              <a:buChar char="•"/>
            </a:pPr>
            <a:r>
              <a:rPr lang="fr-FR" dirty="0">
                <a:solidFill>
                  <a:schemeClr val="bg1"/>
                </a:solidFill>
              </a:rPr>
              <a:t>VOR : Opération OU bit-à-bit entre deux vecteurs. 𝑅𝑑=𝑅𝑠∣𝑅𝑡</a:t>
            </a:r>
          </a:p>
          <a:p>
            <a:pPr marL="285750" indent="-285750">
              <a:buFont typeface="Arial" panose="020B0604020202020204" pitchFamily="34" charset="0"/>
              <a:buChar char="•"/>
            </a:pPr>
            <a:r>
              <a:rPr lang="fr-FR" dirty="0">
                <a:solidFill>
                  <a:schemeClr val="bg1"/>
                </a:solidFill>
              </a:rPr>
              <a:t>VXOR : Opération XOR bit-à-bit entre deux vecteurs. 𝑅𝑑=𝑅𝑠 </a:t>
            </a:r>
            <a:r>
              <a:rPr lang="fr-FR" dirty="0" err="1">
                <a:solidFill>
                  <a:schemeClr val="bg1"/>
                </a:solidFill>
              </a:rPr>
              <a:t>xor</a:t>
            </a:r>
            <a:r>
              <a:rPr lang="fr-FR" dirty="0">
                <a:solidFill>
                  <a:schemeClr val="bg1"/>
                </a:solidFill>
              </a:rPr>
              <a:t> 𝑅𝑡</a:t>
            </a:r>
          </a:p>
          <a:p>
            <a:pPr marL="285750" indent="-285750">
              <a:buFont typeface="Arial" panose="020B0604020202020204" pitchFamily="34" charset="0"/>
              <a:buChar char="•"/>
            </a:pPr>
            <a:r>
              <a:rPr lang="fr-FR" dirty="0">
                <a:solidFill>
                  <a:schemeClr val="bg1"/>
                </a:solidFill>
              </a:rPr>
              <a:t>VNOT : Inversion des bits d'un vecteur. 𝑅𝑑=∼𝑅𝑠</a:t>
            </a:r>
          </a:p>
          <a:p>
            <a:pPr marL="285750" indent="-285750">
              <a:buFont typeface="Arial" panose="020B0604020202020204" pitchFamily="34" charset="0"/>
              <a:buChar char="•"/>
            </a:pPr>
            <a:r>
              <a:rPr lang="fr-FR" dirty="0">
                <a:solidFill>
                  <a:schemeClr val="bg1"/>
                </a:solidFill>
              </a:rPr>
              <a:t>VLSL : Décalage à gauche des éléments d'un vecteur. 𝑅𝑑=𝑅𝑠&lt;&lt;𝑅𝑡</a:t>
            </a:r>
          </a:p>
          <a:p>
            <a:pPr marL="285750" indent="-285750">
              <a:buFont typeface="Arial" panose="020B0604020202020204" pitchFamily="34" charset="0"/>
              <a:buChar char="•"/>
            </a:pPr>
            <a:r>
              <a:rPr lang="fr-FR" dirty="0">
                <a:solidFill>
                  <a:schemeClr val="bg1"/>
                </a:solidFill>
              </a:rPr>
              <a:t>VLSR : Décalage à droite des éléments d'un vecteur. 𝑅𝑑=𝑅𝑠&gt;&gt;𝑅t</a:t>
            </a:r>
          </a:p>
          <a:p>
            <a:pPr marL="285750" indent="-285750">
              <a:buFont typeface="Arial" panose="020B0604020202020204" pitchFamily="34" charset="0"/>
              <a:buChar char="•"/>
            </a:pPr>
            <a:endParaRPr lang="fr-FR" dirty="0">
              <a:solidFill>
                <a:schemeClr val="bg1"/>
              </a:solidFill>
            </a:endParaRPr>
          </a:p>
          <a:p>
            <a:r>
              <a:rPr lang="fr-FR" dirty="0">
                <a:solidFill>
                  <a:schemeClr val="bg1"/>
                </a:solidFill>
              </a:rPr>
              <a:t>Idem pour les matrices avec MADD, MSUB etc… mes ces des opérations membre par membre.</a:t>
            </a:r>
          </a:p>
        </p:txBody>
      </p:sp>
    </p:spTree>
    <p:extLst>
      <p:ext uri="{BB962C8B-B14F-4D97-AF65-F5344CB8AC3E}">
        <p14:creationId xmlns:p14="http://schemas.microsoft.com/office/powerpoint/2010/main" val="1356776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16</a:t>
            </a:fld>
            <a:endParaRPr lang="en-US" dirty="0"/>
          </a:p>
        </p:txBody>
      </p:sp>
      <p:sp>
        <p:nvSpPr>
          <p:cNvPr id="12" name="TextBox 11">
            <a:extLst>
              <a:ext uri="{FF2B5EF4-FFF2-40B4-BE49-F238E27FC236}">
                <a16:creationId xmlns:a16="http://schemas.microsoft.com/office/drawing/2014/main" id="{B96EF063-2BAD-95C3-8539-24B673B2590E}"/>
              </a:ext>
            </a:extLst>
          </p:cNvPr>
          <p:cNvSpPr txBox="1"/>
          <p:nvPr/>
        </p:nvSpPr>
        <p:spPr>
          <a:xfrm>
            <a:off x="617675" y="538950"/>
            <a:ext cx="11057578" cy="5909310"/>
          </a:xfrm>
          <a:prstGeom prst="rect">
            <a:avLst/>
          </a:prstGeom>
          <a:noFill/>
        </p:spPr>
        <p:txBody>
          <a:bodyPr wrap="square" rtlCol="0">
            <a:spAutoFit/>
          </a:bodyPr>
          <a:lstStyle/>
          <a:p>
            <a:r>
              <a:rPr lang="fr-FR" sz="2400" b="1" dirty="0">
                <a:solidFill>
                  <a:schemeClr val="bg1"/>
                </a:solidFill>
              </a:rPr>
              <a:t>Instructions de Déplacement et de Calcule avancé:</a:t>
            </a:r>
            <a:br>
              <a:rPr lang="fr-FR" dirty="0">
                <a:solidFill>
                  <a:schemeClr val="bg1"/>
                </a:solidFill>
              </a:rPr>
            </a:br>
            <a:br>
              <a:rPr lang="fr-FR" dirty="0">
                <a:solidFill>
                  <a:schemeClr val="bg1"/>
                </a:solidFill>
              </a:rPr>
            </a:br>
            <a:endParaRPr lang="fr-FR" dirty="0">
              <a:solidFill>
                <a:schemeClr val="bg1"/>
              </a:solidFill>
            </a:endParaRPr>
          </a:p>
          <a:p>
            <a:r>
              <a:rPr lang="fr-FR" dirty="0">
                <a:solidFill>
                  <a:schemeClr val="bg1"/>
                </a:solidFill>
              </a:rPr>
              <a:t>Ces instructions effectuent des conversions ou déplacent des données :</a:t>
            </a:r>
          </a:p>
          <a:p>
            <a:pPr marL="285750" indent="-285750">
              <a:buFont typeface="Arial" panose="020B0604020202020204" pitchFamily="34" charset="0"/>
              <a:buChar char="•"/>
            </a:pPr>
            <a:r>
              <a:rPr lang="fr-FR" dirty="0">
                <a:solidFill>
                  <a:schemeClr val="bg1"/>
                </a:solidFill>
              </a:rPr>
              <a:t>VMOV : Déplacement d'une valeur immédiate dans un vecteur. 𝑅𝑑=𝐼𝑚𝑚</a:t>
            </a:r>
          </a:p>
          <a:p>
            <a:pPr marL="285750" indent="-285750">
              <a:buFont typeface="Arial" panose="020B0604020202020204" pitchFamily="34" charset="0"/>
              <a:buChar char="•"/>
            </a:pPr>
            <a:r>
              <a:rPr lang="fr-FR" dirty="0">
                <a:solidFill>
                  <a:schemeClr val="bg1"/>
                </a:solidFill>
              </a:rPr>
              <a:t>VDOT : Produit scalaire de deux vecteurs. 𝑅𝑑=𝑑𝑜𝑡(𝑅𝑠,𝑅𝑡)</a:t>
            </a:r>
          </a:p>
          <a:p>
            <a:pPr marL="285750" indent="-285750">
              <a:buFont typeface="Arial" panose="020B0604020202020204" pitchFamily="34" charset="0"/>
              <a:buChar char="•"/>
            </a:pPr>
            <a:r>
              <a:rPr lang="fr-FR" dirty="0">
                <a:solidFill>
                  <a:schemeClr val="bg1"/>
                </a:solidFill>
              </a:rPr>
              <a:t>MATMUL : Multiplication matricielle de deux matrices. 𝑅𝑑=𝑚𝑎𝑡𝑚𝑢𝑙(𝑅𝑠,𝑅𝑡)</a:t>
            </a:r>
          </a:p>
          <a:p>
            <a:endParaRPr lang="fr-FR" dirty="0">
              <a:solidFill>
                <a:schemeClr val="bg1"/>
              </a:solidFill>
            </a:endParaRPr>
          </a:p>
          <a:p>
            <a:r>
              <a:rPr lang="fr-FR" dirty="0">
                <a:solidFill>
                  <a:schemeClr val="bg1"/>
                </a:solidFill>
              </a:rPr>
              <a:t>L’instruction VMOV si des immédiat sont utilisés prendra </a:t>
            </a:r>
            <a:r>
              <a:rPr lang="fr-FR" b="1" dirty="0">
                <a:solidFill>
                  <a:srgbClr val="FFFF00"/>
                </a:solidFill>
              </a:rPr>
              <a:t>2</a:t>
            </a:r>
            <a:r>
              <a:rPr lang="fr-FR" dirty="0">
                <a:solidFill>
                  <a:schemeClr val="bg1"/>
                </a:solidFill>
              </a:rPr>
              <a:t> case de la ROM donc 64 bit en tout pour la donner.</a:t>
            </a:r>
          </a:p>
          <a:p>
            <a:r>
              <a:rPr lang="fr-FR" dirty="0">
                <a:solidFill>
                  <a:schemeClr val="bg1"/>
                </a:solidFill>
              </a:rPr>
              <a:t>VDOT s’effectue en un coup d’horloge.</a:t>
            </a:r>
          </a:p>
          <a:p>
            <a:r>
              <a:rPr lang="fr-FR" dirty="0">
                <a:solidFill>
                  <a:schemeClr val="bg1"/>
                </a:solidFill>
              </a:rPr>
              <a:t>MATMUL se fait en 9 coup d’horloge.</a:t>
            </a: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pPr algn="ctr"/>
            <a:r>
              <a:rPr lang="fr-FR" sz="2800" b="1" dirty="0">
                <a:solidFill>
                  <a:schemeClr val="bg1"/>
                </a:solidFill>
              </a:rPr>
              <a:t>Un README.md avec plus de détails et disponible, et des codes </a:t>
            </a:r>
            <a:r>
              <a:rPr lang="fr-FR" sz="2800" b="1" dirty="0" err="1">
                <a:solidFill>
                  <a:schemeClr val="bg1"/>
                </a:solidFill>
              </a:rPr>
              <a:t>examples</a:t>
            </a:r>
            <a:r>
              <a:rPr lang="fr-FR" sz="2800" b="1" dirty="0">
                <a:solidFill>
                  <a:schemeClr val="bg1"/>
                </a:solidFill>
              </a:rPr>
              <a:t> sont fournis, il y a aussi un compilateur mais pour le branchement le calcule se fait à la main.</a:t>
            </a:r>
          </a:p>
        </p:txBody>
      </p:sp>
    </p:spTree>
    <p:extLst>
      <p:ext uri="{BB962C8B-B14F-4D97-AF65-F5344CB8AC3E}">
        <p14:creationId xmlns:p14="http://schemas.microsoft.com/office/powerpoint/2010/main" val="6903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98DE677-1236-F3CD-FBD2-F67C8BA15B10}"/>
              </a:ext>
            </a:extLst>
          </p:cNvPr>
          <p:cNvSpPr txBox="1"/>
          <p:nvPr/>
        </p:nvSpPr>
        <p:spPr>
          <a:xfrm>
            <a:off x="500769" y="1859677"/>
            <a:ext cx="11190461" cy="4247317"/>
          </a:xfrm>
          <a:prstGeom prst="rect">
            <a:avLst/>
          </a:prstGeom>
          <a:noFill/>
        </p:spPr>
        <p:txBody>
          <a:bodyPr wrap="square">
            <a:spAutoFit/>
          </a:bodyPr>
          <a:lstStyle/>
          <a:p>
            <a:pPr marL="285750" indent="-285750">
              <a:buFont typeface="Arial" panose="020B0604020202020204" pitchFamily="34" charset="0"/>
              <a:buChar char="•"/>
            </a:pPr>
            <a:r>
              <a:rPr lang="fr-FR" b="1" dirty="0">
                <a:solidFill>
                  <a:schemeClr val="bg1"/>
                </a:solidFill>
                <a:latin typeface="Inter"/>
              </a:rPr>
              <a:t>Optimisation de </a:t>
            </a:r>
            <a:r>
              <a:rPr lang="fr-FR" b="1" dirty="0" err="1">
                <a:solidFill>
                  <a:schemeClr val="bg1"/>
                </a:solidFill>
                <a:latin typeface="Inter"/>
              </a:rPr>
              <a:t>pc_out</a:t>
            </a:r>
            <a:r>
              <a:rPr lang="fr-FR" b="1" dirty="0">
                <a:solidFill>
                  <a:schemeClr val="bg1"/>
                </a:solidFill>
                <a:latin typeface="Inter"/>
              </a:rPr>
              <a:t> </a:t>
            </a:r>
            <a:r>
              <a:rPr lang="fr-FR" dirty="0">
                <a:solidFill>
                  <a:schemeClr val="bg1"/>
                </a:solidFill>
                <a:latin typeface="Inter"/>
              </a:rPr>
              <a:t>: Intégrer l'ALU pour effectuer les opérations d'addition, éliminant ainsi le besoin d'un bloc d'addition séparé.</a:t>
            </a:r>
          </a:p>
          <a:p>
            <a:pPr marL="285750" indent="-285750">
              <a:buFont typeface="Arial" panose="020B0604020202020204" pitchFamily="34" charset="0"/>
              <a:buChar char="•"/>
            </a:pPr>
            <a:endParaRPr lang="fr-FR" dirty="0">
              <a:solidFill>
                <a:schemeClr val="bg1"/>
              </a:solidFill>
              <a:latin typeface="Inter"/>
            </a:endParaRPr>
          </a:p>
          <a:p>
            <a:pPr marL="285750" indent="-285750">
              <a:buFont typeface="Arial" panose="020B0604020202020204" pitchFamily="34" charset="0"/>
              <a:buChar char="•"/>
            </a:pPr>
            <a:r>
              <a:rPr lang="fr-FR" b="1" dirty="0">
                <a:solidFill>
                  <a:schemeClr val="bg1"/>
                </a:solidFill>
                <a:latin typeface="Inter"/>
              </a:rPr>
              <a:t>Intégration de la mémoire et du registre de matrice </a:t>
            </a:r>
            <a:r>
              <a:rPr lang="fr-FR" dirty="0">
                <a:solidFill>
                  <a:schemeClr val="bg1"/>
                </a:solidFill>
                <a:latin typeface="Inter"/>
              </a:rPr>
              <a:t>: Établir une connexion directe entre la mémoire et le registre de matrice pour améliorer l'efficacité des opérations.</a:t>
            </a:r>
          </a:p>
          <a:p>
            <a:pPr marL="285750" indent="-285750">
              <a:buFont typeface="Arial" panose="020B0604020202020204" pitchFamily="34" charset="0"/>
              <a:buChar char="•"/>
            </a:pPr>
            <a:endParaRPr lang="fr-FR" dirty="0">
              <a:solidFill>
                <a:schemeClr val="bg1"/>
              </a:solidFill>
              <a:latin typeface="Inter"/>
            </a:endParaRPr>
          </a:p>
          <a:p>
            <a:pPr marL="285750" indent="-285750">
              <a:buFont typeface="Arial" panose="020B0604020202020204" pitchFamily="34" charset="0"/>
              <a:buChar char="•"/>
            </a:pPr>
            <a:r>
              <a:rPr lang="fr-FR" b="1" dirty="0">
                <a:solidFill>
                  <a:schemeClr val="bg1"/>
                </a:solidFill>
                <a:latin typeface="Inter"/>
              </a:rPr>
              <a:t>Connexion du registre de matrice aux registres généraux </a:t>
            </a:r>
            <a:r>
              <a:rPr lang="fr-FR" dirty="0">
                <a:solidFill>
                  <a:schemeClr val="bg1"/>
                </a:solidFill>
                <a:latin typeface="Inter"/>
              </a:rPr>
              <a:t>: Assurer une liaison fluide entre le registre de matrice et les registres généraux pour faciliter le transfert de données.</a:t>
            </a:r>
          </a:p>
          <a:p>
            <a:pPr marL="285750" indent="-285750">
              <a:buFont typeface="Arial" panose="020B0604020202020204" pitchFamily="34" charset="0"/>
              <a:buChar char="•"/>
            </a:pPr>
            <a:endParaRPr lang="fr-FR" dirty="0">
              <a:solidFill>
                <a:schemeClr val="bg1"/>
              </a:solidFill>
              <a:latin typeface="Inter"/>
            </a:endParaRPr>
          </a:p>
          <a:p>
            <a:pPr marL="285750" indent="-285750">
              <a:buFont typeface="Arial" panose="020B0604020202020204" pitchFamily="34" charset="0"/>
              <a:buChar char="•"/>
            </a:pPr>
            <a:r>
              <a:rPr lang="fr-FR" b="1" dirty="0">
                <a:solidFill>
                  <a:schemeClr val="bg1"/>
                </a:solidFill>
                <a:latin typeface="Inter"/>
              </a:rPr>
              <a:t>Ajout de fonctionnalités de calcul supplémentaires </a:t>
            </a:r>
            <a:r>
              <a:rPr lang="fr-FR" dirty="0">
                <a:solidFill>
                  <a:schemeClr val="bg1"/>
                </a:solidFill>
                <a:latin typeface="Inter"/>
              </a:rPr>
              <a:t>: Implémenter des opérations telles que le produit scalaire de vecteurs, la multiplication de matrices par un scalaire et le produit matrice-vecteur pour enrichir les capacités de calcul.</a:t>
            </a:r>
          </a:p>
          <a:p>
            <a:endParaRPr lang="fr-FR" dirty="0">
              <a:solidFill>
                <a:schemeClr val="bg1"/>
              </a:solidFill>
              <a:latin typeface="Inter"/>
            </a:endParaRPr>
          </a:p>
          <a:p>
            <a:pPr marL="285750" indent="-285750">
              <a:buFont typeface="Arial" panose="020B0604020202020204" pitchFamily="34" charset="0"/>
              <a:buChar char="•"/>
            </a:pPr>
            <a:r>
              <a:rPr lang="fr-FR" b="1" dirty="0">
                <a:solidFill>
                  <a:schemeClr val="bg1"/>
                </a:solidFill>
                <a:latin typeface="Inter"/>
              </a:rPr>
              <a:t>Créer le multitâche pour exploiter l'ALU inutilisée </a:t>
            </a:r>
            <a:r>
              <a:rPr lang="fr-FR" dirty="0">
                <a:solidFill>
                  <a:schemeClr val="bg1"/>
                </a:solidFill>
                <a:latin typeface="Inter"/>
              </a:rPr>
              <a:t>: Optimiser l'efficacité du processeur en utilisant l'ALU inactif pendant les périodes d'inactivité pour des opérations de multitâche.</a:t>
            </a:r>
            <a:endParaRPr lang="en-US" dirty="0">
              <a:solidFill>
                <a:schemeClr val="bg1"/>
              </a:solidFill>
              <a:latin typeface="Inter"/>
            </a:endParaRPr>
          </a:p>
        </p:txBody>
      </p:sp>
      <p:sp>
        <p:nvSpPr>
          <p:cNvPr id="9" name="TextBox 8">
            <a:extLst>
              <a:ext uri="{FF2B5EF4-FFF2-40B4-BE49-F238E27FC236}">
                <a16:creationId xmlns:a16="http://schemas.microsoft.com/office/drawing/2014/main" id="{4673DEAF-B33C-86DF-BED3-121391B58ACB}"/>
              </a:ext>
            </a:extLst>
          </p:cNvPr>
          <p:cNvSpPr txBox="1"/>
          <p:nvPr/>
        </p:nvSpPr>
        <p:spPr>
          <a:xfrm>
            <a:off x="1339807" y="681450"/>
            <a:ext cx="6094990" cy="584775"/>
          </a:xfrm>
          <a:prstGeom prst="rect">
            <a:avLst/>
          </a:prstGeom>
          <a:noFill/>
        </p:spPr>
        <p:txBody>
          <a:bodyPr wrap="square">
            <a:spAutoFit/>
          </a:bodyPr>
          <a:lstStyle/>
          <a:p>
            <a:r>
              <a:rPr lang="fr-FR" sz="3200" dirty="0">
                <a:solidFill>
                  <a:schemeClr val="bg1"/>
                </a:solidFill>
              </a:rPr>
              <a:t>Points d'amélioration :</a:t>
            </a:r>
          </a:p>
        </p:txBody>
      </p:sp>
      <p:sp>
        <p:nvSpPr>
          <p:cNvPr id="12" name="Slide Number Placeholder 1">
            <a:extLst>
              <a:ext uri="{FF2B5EF4-FFF2-40B4-BE49-F238E27FC236}">
                <a16:creationId xmlns:a16="http://schemas.microsoft.com/office/drawing/2014/main" id="{3BD7549E-2FF7-0DCD-7795-639297C1F965}"/>
              </a:ext>
            </a:extLst>
          </p:cNvPr>
          <p:cNvSpPr txBox="1">
            <a:spLocks/>
          </p:cNvSpPr>
          <p:nvPr/>
        </p:nvSpPr>
        <p:spPr>
          <a:xfrm>
            <a:off x="11691230" y="5807397"/>
            <a:ext cx="346624" cy="279400"/>
          </a:xfrm>
          <a:prstGeom prst="rect">
            <a:avLst/>
          </a:prstGeom>
          <a:solidFill>
            <a:schemeClr val="tx1"/>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highlight>
                  <a:srgbClr val="000000"/>
                </a:highlight>
              </a:rPr>
              <a:pPr/>
              <a:t>17</a:t>
            </a:fld>
            <a:endParaRPr lang="en-US" dirty="0">
              <a:solidFill>
                <a:schemeClr val="bg1"/>
              </a:solidFill>
              <a:highlight>
                <a:srgbClr val="000000"/>
              </a:highlight>
            </a:endParaRPr>
          </a:p>
        </p:txBody>
      </p:sp>
    </p:spTree>
    <p:extLst>
      <p:ext uri="{BB962C8B-B14F-4D97-AF65-F5344CB8AC3E}">
        <p14:creationId xmlns:p14="http://schemas.microsoft.com/office/powerpoint/2010/main" val="397534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B06C40A6-3E84-7974-5483-54C06F51B6EC}"/>
              </a:ext>
            </a:extLst>
          </p:cNvPr>
          <p:cNvPicPr>
            <a:picLocks noChangeAspect="1"/>
          </p:cNvPicPr>
          <p:nvPr/>
        </p:nvPicPr>
        <p:blipFill>
          <a:blip r:embed="rId2"/>
          <a:stretch>
            <a:fillRect/>
          </a:stretch>
        </p:blipFill>
        <p:spPr>
          <a:xfrm>
            <a:off x="806185" y="0"/>
            <a:ext cx="11385815" cy="6858000"/>
          </a:xfrm>
          <a:prstGeom prst="rect">
            <a:avLst/>
          </a:prstGeom>
        </p:spPr>
      </p:pic>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a:t>
            </a:fld>
            <a:endParaRPr lang="en-US" dirty="0"/>
          </a:p>
        </p:txBody>
      </p:sp>
      <p:sp>
        <p:nvSpPr>
          <p:cNvPr id="6" name="TextBox 5">
            <a:extLst>
              <a:ext uri="{FF2B5EF4-FFF2-40B4-BE49-F238E27FC236}">
                <a16:creationId xmlns:a16="http://schemas.microsoft.com/office/drawing/2014/main" id="{F80040BF-ADCA-77D5-E359-93401DE4AD75}"/>
              </a:ext>
            </a:extLst>
          </p:cNvPr>
          <p:cNvSpPr txBox="1"/>
          <p:nvPr/>
        </p:nvSpPr>
        <p:spPr>
          <a:xfrm rot="16200000">
            <a:off x="-2379767" y="2809488"/>
            <a:ext cx="5724395" cy="769441"/>
          </a:xfrm>
          <a:prstGeom prst="rect">
            <a:avLst/>
          </a:prstGeom>
          <a:noFill/>
        </p:spPr>
        <p:txBody>
          <a:bodyPr wrap="square" rtlCol="0">
            <a:spAutoFit/>
          </a:bodyPr>
          <a:lstStyle/>
          <a:p>
            <a:pPr algn="ctr"/>
            <a:r>
              <a:rPr lang="en-US" sz="4400" dirty="0" err="1">
                <a:solidFill>
                  <a:schemeClr val="bg1"/>
                </a:solidFill>
                <a:latin typeface="Arial" panose="020B0604020202020204" pitchFamily="34" charset="0"/>
                <a:cs typeface="Arial" panose="020B0604020202020204" pitchFamily="34" charset="0"/>
              </a:rPr>
              <a:t>Schéma</a:t>
            </a:r>
            <a:r>
              <a:rPr lang="en-US" sz="4400" dirty="0">
                <a:solidFill>
                  <a:schemeClr val="bg1"/>
                </a:solidFill>
                <a:latin typeface="Arial" panose="020B0604020202020204" pitchFamily="34" charset="0"/>
                <a:cs typeface="Arial" panose="020B0604020202020204" pitchFamily="34" charset="0"/>
              </a:rPr>
              <a:t>-bloc </a:t>
            </a:r>
            <a:r>
              <a:rPr lang="en-US" sz="4400" dirty="0" err="1">
                <a:solidFill>
                  <a:schemeClr val="bg1"/>
                </a:solidFill>
                <a:latin typeface="Arial" panose="020B0604020202020204" pitchFamily="34" charset="0"/>
                <a:cs typeface="Arial" panose="020B0604020202020204" pitchFamily="34" charset="0"/>
              </a:rPr>
              <a:t>simplifié</a:t>
            </a:r>
            <a:endParaRPr 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5800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FFE9740-C0F4-CA60-D538-00530C51216C}"/>
              </a:ext>
            </a:extLst>
          </p:cNvPr>
          <p:cNvPicPr>
            <a:picLocks noChangeAspect="1"/>
          </p:cNvPicPr>
          <p:nvPr/>
        </p:nvPicPr>
        <p:blipFill>
          <a:blip r:embed="rId2"/>
          <a:stretch>
            <a:fillRect/>
          </a:stretch>
        </p:blipFill>
        <p:spPr>
          <a:xfrm>
            <a:off x="0" y="1542384"/>
            <a:ext cx="12192000" cy="5263829"/>
          </a:xfrm>
          <a:prstGeom prst="rect">
            <a:avLst/>
          </a:prstGeom>
        </p:spPr>
      </p:pic>
      <p:sp>
        <p:nvSpPr>
          <p:cNvPr id="27" name="TextBox 26">
            <a:extLst>
              <a:ext uri="{FF2B5EF4-FFF2-40B4-BE49-F238E27FC236}">
                <a16:creationId xmlns:a16="http://schemas.microsoft.com/office/drawing/2014/main" id="{DB27E0A1-0282-3FD5-1A33-372F0845B64B}"/>
              </a:ext>
            </a:extLst>
          </p:cNvPr>
          <p:cNvSpPr txBox="1"/>
          <p:nvPr/>
        </p:nvSpPr>
        <p:spPr>
          <a:xfrm>
            <a:off x="7772399" y="1525277"/>
            <a:ext cx="1440493" cy="369332"/>
          </a:xfrm>
          <a:prstGeom prst="rect">
            <a:avLst/>
          </a:prstGeom>
          <a:noFill/>
        </p:spPr>
        <p:txBody>
          <a:bodyPr wrap="square" rtlCol="0">
            <a:spAutoFit/>
          </a:bodyPr>
          <a:lstStyle/>
          <a:p>
            <a:pPr algn="ctr"/>
            <a:r>
              <a:rPr lang="en-US" dirty="0" err="1">
                <a:latin typeface="Arial Black" panose="020B0A04020102020204" pitchFamily="34" charset="0"/>
              </a:rPr>
              <a:t>Decodeur</a:t>
            </a:r>
            <a:endParaRPr lang="en-US" dirty="0">
              <a:latin typeface="Arial Black" panose="020B0A04020102020204" pitchFamily="34" charset="0"/>
            </a:endParaRPr>
          </a:p>
        </p:txBody>
      </p:sp>
      <p:sp>
        <p:nvSpPr>
          <p:cNvPr id="28" name="TextBox 27">
            <a:extLst>
              <a:ext uri="{FF2B5EF4-FFF2-40B4-BE49-F238E27FC236}">
                <a16:creationId xmlns:a16="http://schemas.microsoft.com/office/drawing/2014/main" id="{01F85A35-BE32-D1ED-7AA3-B7139AC2DEA8}"/>
              </a:ext>
            </a:extLst>
          </p:cNvPr>
          <p:cNvSpPr txBox="1"/>
          <p:nvPr/>
        </p:nvSpPr>
        <p:spPr>
          <a:xfrm>
            <a:off x="4528158" y="1819313"/>
            <a:ext cx="1440493" cy="369332"/>
          </a:xfrm>
          <a:prstGeom prst="rect">
            <a:avLst/>
          </a:prstGeom>
          <a:noFill/>
        </p:spPr>
        <p:txBody>
          <a:bodyPr wrap="square" rtlCol="0">
            <a:spAutoFit/>
          </a:bodyPr>
          <a:lstStyle/>
          <a:p>
            <a:pPr algn="ctr"/>
            <a:r>
              <a:rPr lang="en-US" dirty="0">
                <a:latin typeface="Arial Black" panose="020B0A04020102020204" pitchFamily="34" charset="0"/>
              </a:rPr>
              <a:t>ROM</a:t>
            </a:r>
          </a:p>
        </p:txBody>
      </p:sp>
      <p:sp>
        <p:nvSpPr>
          <p:cNvPr id="29" name="TextBox 28">
            <a:extLst>
              <a:ext uri="{FF2B5EF4-FFF2-40B4-BE49-F238E27FC236}">
                <a16:creationId xmlns:a16="http://schemas.microsoft.com/office/drawing/2014/main" id="{376F3B3B-17C7-DDB7-52FE-5CE2DABA7B37}"/>
              </a:ext>
            </a:extLst>
          </p:cNvPr>
          <p:cNvSpPr txBox="1"/>
          <p:nvPr/>
        </p:nvSpPr>
        <p:spPr>
          <a:xfrm>
            <a:off x="4528158" y="3731619"/>
            <a:ext cx="1440493" cy="369332"/>
          </a:xfrm>
          <a:prstGeom prst="rect">
            <a:avLst/>
          </a:prstGeom>
          <a:noFill/>
        </p:spPr>
        <p:txBody>
          <a:bodyPr wrap="square" rtlCol="0">
            <a:spAutoFit/>
          </a:bodyPr>
          <a:lstStyle/>
          <a:p>
            <a:pPr algn="ctr"/>
            <a:r>
              <a:rPr lang="en-US" dirty="0">
                <a:latin typeface="Arial Black" panose="020B0A04020102020204" pitchFamily="34" charset="0"/>
              </a:rPr>
              <a:t>REG1</a:t>
            </a:r>
          </a:p>
        </p:txBody>
      </p:sp>
      <p:sp>
        <p:nvSpPr>
          <p:cNvPr id="30" name="TextBox 29">
            <a:extLst>
              <a:ext uri="{FF2B5EF4-FFF2-40B4-BE49-F238E27FC236}">
                <a16:creationId xmlns:a16="http://schemas.microsoft.com/office/drawing/2014/main" id="{ADC7C755-6E1F-1FAA-9AFD-19D5C7D10F06}"/>
              </a:ext>
            </a:extLst>
          </p:cNvPr>
          <p:cNvSpPr txBox="1"/>
          <p:nvPr/>
        </p:nvSpPr>
        <p:spPr>
          <a:xfrm>
            <a:off x="3258854" y="2700309"/>
            <a:ext cx="1440493" cy="369332"/>
          </a:xfrm>
          <a:prstGeom prst="rect">
            <a:avLst/>
          </a:prstGeom>
          <a:noFill/>
        </p:spPr>
        <p:txBody>
          <a:bodyPr wrap="square" rtlCol="0">
            <a:spAutoFit/>
          </a:bodyPr>
          <a:lstStyle/>
          <a:p>
            <a:pPr algn="ctr"/>
            <a:r>
              <a:rPr lang="en-US" dirty="0">
                <a:latin typeface="Arial Black" panose="020B0A04020102020204" pitchFamily="34" charset="0"/>
              </a:rPr>
              <a:t>FETCH</a:t>
            </a:r>
          </a:p>
        </p:txBody>
      </p:sp>
      <p:sp>
        <p:nvSpPr>
          <p:cNvPr id="31" name="TextBox 30">
            <a:extLst>
              <a:ext uri="{FF2B5EF4-FFF2-40B4-BE49-F238E27FC236}">
                <a16:creationId xmlns:a16="http://schemas.microsoft.com/office/drawing/2014/main" id="{EA24C674-76E3-8981-5207-A03EBA2EB439}"/>
              </a:ext>
            </a:extLst>
          </p:cNvPr>
          <p:cNvSpPr txBox="1"/>
          <p:nvPr/>
        </p:nvSpPr>
        <p:spPr>
          <a:xfrm>
            <a:off x="1964498" y="4518671"/>
            <a:ext cx="1440493" cy="369332"/>
          </a:xfrm>
          <a:prstGeom prst="rect">
            <a:avLst/>
          </a:prstGeom>
          <a:noFill/>
        </p:spPr>
        <p:txBody>
          <a:bodyPr wrap="square" rtlCol="0">
            <a:spAutoFit/>
          </a:bodyPr>
          <a:lstStyle/>
          <a:p>
            <a:pPr algn="ctr"/>
            <a:r>
              <a:rPr lang="en-US" dirty="0">
                <a:latin typeface="Arial Black" panose="020B0A04020102020204" pitchFamily="34" charset="0"/>
              </a:rPr>
              <a:t>T ALU</a:t>
            </a:r>
          </a:p>
        </p:txBody>
      </p:sp>
      <p:sp>
        <p:nvSpPr>
          <p:cNvPr id="32" name="TextBox 31">
            <a:extLst>
              <a:ext uri="{FF2B5EF4-FFF2-40B4-BE49-F238E27FC236}">
                <a16:creationId xmlns:a16="http://schemas.microsoft.com/office/drawing/2014/main" id="{D7794411-9292-E4AC-0AC8-4E04AE832DCB}"/>
              </a:ext>
            </a:extLst>
          </p:cNvPr>
          <p:cNvSpPr txBox="1"/>
          <p:nvPr/>
        </p:nvSpPr>
        <p:spPr>
          <a:xfrm>
            <a:off x="169101" y="2284863"/>
            <a:ext cx="1440493" cy="369332"/>
          </a:xfrm>
          <a:prstGeom prst="rect">
            <a:avLst/>
          </a:prstGeom>
          <a:noFill/>
        </p:spPr>
        <p:txBody>
          <a:bodyPr wrap="square" rtlCol="0">
            <a:spAutoFit/>
          </a:bodyPr>
          <a:lstStyle/>
          <a:p>
            <a:pPr algn="ctr"/>
            <a:r>
              <a:rPr lang="en-US" dirty="0">
                <a:latin typeface="Arial Black" panose="020B0A04020102020204" pitchFamily="34" charset="0"/>
              </a:rPr>
              <a:t>ALU 1</a:t>
            </a:r>
          </a:p>
        </p:txBody>
      </p:sp>
      <p:sp>
        <p:nvSpPr>
          <p:cNvPr id="33" name="TextBox 32">
            <a:extLst>
              <a:ext uri="{FF2B5EF4-FFF2-40B4-BE49-F238E27FC236}">
                <a16:creationId xmlns:a16="http://schemas.microsoft.com/office/drawing/2014/main" id="{D8C5CC3E-BC5A-DA26-521E-5039B1468F11}"/>
              </a:ext>
            </a:extLst>
          </p:cNvPr>
          <p:cNvSpPr txBox="1"/>
          <p:nvPr/>
        </p:nvSpPr>
        <p:spPr>
          <a:xfrm>
            <a:off x="1304794" y="3132457"/>
            <a:ext cx="1440493" cy="369332"/>
          </a:xfrm>
          <a:prstGeom prst="rect">
            <a:avLst/>
          </a:prstGeom>
          <a:noFill/>
        </p:spPr>
        <p:txBody>
          <a:bodyPr wrap="square" rtlCol="0">
            <a:spAutoFit/>
          </a:bodyPr>
          <a:lstStyle/>
          <a:p>
            <a:pPr algn="ctr"/>
            <a:r>
              <a:rPr lang="en-US" dirty="0">
                <a:latin typeface="Arial Black" panose="020B0A04020102020204" pitchFamily="34" charset="0"/>
              </a:rPr>
              <a:t>ALU 2</a:t>
            </a:r>
          </a:p>
        </p:txBody>
      </p:sp>
      <p:sp>
        <p:nvSpPr>
          <p:cNvPr id="34" name="TextBox 33">
            <a:extLst>
              <a:ext uri="{FF2B5EF4-FFF2-40B4-BE49-F238E27FC236}">
                <a16:creationId xmlns:a16="http://schemas.microsoft.com/office/drawing/2014/main" id="{3C56196E-610D-EDCF-5E76-5C088F6E6DC5}"/>
              </a:ext>
            </a:extLst>
          </p:cNvPr>
          <p:cNvSpPr txBox="1"/>
          <p:nvPr/>
        </p:nvSpPr>
        <p:spPr>
          <a:xfrm>
            <a:off x="778701" y="4244268"/>
            <a:ext cx="1440493" cy="369332"/>
          </a:xfrm>
          <a:prstGeom prst="rect">
            <a:avLst/>
          </a:prstGeom>
          <a:noFill/>
        </p:spPr>
        <p:txBody>
          <a:bodyPr wrap="square" rtlCol="0">
            <a:spAutoFit/>
          </a:bodyPr>
          <a:lstStyle/>
          <a:p>
            <a:pPr algn="ctr"/>
            <a:r>
              <a:rPr lang="en-US" dirty="0">
                <a:latin typeface="Arial Black" panose="020B0A04020102020204" pitchFamily="34" charset="0"/>
              </a:rPr>
              <a:t>ALU 3</a:t>
            </a:r>
          </a:p>
        </p:txBody>
      </p:sp>
      <p:sp>
        <p:nvSpPr>
          <p:cNvPr id="35" name="TextBox 34">
            <a:extLst>
              <a:ext uri="{FF2B5EF4-FFF2-40B4-BE49-F238E27FC236}">
                <a16:creationId xmlns:a16="http://schemas.microsoft.com/office/drawing/2014/main" id="{819727DE-86CE-E368-F746-E3839EACE8A7}"/>
              </a:ext>
            </a:extLst>
          </p:cNvPr>
          <p:cNvSpPr txBox="1"/>
          <p:nvPr/>
        </p:nvSpPr>
        <p:spPr>
          <a:xfrm>
            <a:off x="10578103" y="4452850"/>
            <a:ext cx="1440493" cy="369332"/>
          </a:xfrm>
          <a:prstGeom prst="rect">
            <a:avLst/>
          </a:prstGeom>
          <a:noFill/>
        </p:spPr>
        <p:txBody>
          <a:bodyPr wrap="square" rtlCol="0">
            <a:spAutoFit/>
          </a:bodyPr>
          <a:lstStyle/>
          <a:p>
            <a:pPr algn="ctr"/>
            <a:r>
              <a:rPr lang="en-US" dirty="0">
                <a:latin typeface="Arial Black" panose="020B0A04020102020204" pitchFamily="34" charset="0"/>
              </a:rPr>
              <a:t>RAM</a:t>
            </a:r>
          </a:p>
        </p:txBody>
      </p:sp>
      <p:sp>
        <p:nvSpPr>
          <p:cNvPr id="36" name="TextBox 35">
            <a:extLst>
              <a:ext uri="{FF2B5EF4-FFF2-40B4-BE49-F238E27FC236}">
                <a16:creationId xmlns:a16="http://schemas.microsoft.com/office/drawing/2014/main" id="{065B4125-E783-1E1D-B9FE-1E129A73B9D5}"/>
              </a:ext>
            </a:extLst>
          </p:cNvPr>
          <p:cNvSpPr txBox="1"/>
          <p:nvPr/>
        </p:nvSpPr>
        <p:spPr>
          <a:xfrm>
            <a:off x="10690710" y="2238644"/>
            <a:ext cx="1440493" cy="923330"/>
          </a:xfrm>
          <a:prstGeom prst="rect">
            <a:avLst/>
          </a:prstGeom>
          <a:noFill/>
        </p:spPr>
        <p:txBody>
          <a:bodyPr wrap="square" rtlCol="0">
            <a:spAutoFit/>
          </a:bodyPr>
          <a:lstStyle/>
          <a:p>
            <a:pPr algn="ctr"/>
            <a:r>
              <a:rPr lang="en-US" dirty="0" err="1">
                <a:latin typeface="Arial Black" panose="020B0A04020102020204" pitchFamily="34" charset="0"/>
              </a:rPr>
              <a:t>Vecteur</a:t>
            </a:r>
            <a:r>
              <a:rPr lang="en-US" dirty="0">
                <a:latin typeface="Arial Black" panose="020B0A04020102020204" pitchFamily="34" charset="0"/>
              </a:rPr>
              <a:t>/Matrix</a:t>
            </a:r>
            <a:br>
              <a:rPr lang="en-US" dirty="0">
                <a:latin typeface="Arial Black" panose="020B0A04020102020204" pitchFamily="34" charset="0"/>
              </a:rPr>
            </a:br>
            <a:r>
              <a:rPr lang="en-US" dirty="0">
                <a:latin typeface="Arial Black" panose="020B0A04020102020204" pitchFamily="34" charset="0"/>
              </a:rPr>
              <a:t>Register</a:t>
            </a:r>
          </a:p>
        </p:txBody>
      </p:sp>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solidFill>
                  <a:schemeClr val="tx1"/>
                </a:solidFill>
              </a:rPr>
              <a:pPr/>
              <a:t>3</a:t>
            </a:fld>
            <a:endParaRPr lang="en-US" dirty="0">
              <a:solidFill>
                <a:schemeClr val="tx1"/>
              </a:solidFill>
            </a:endParaRPr>
          </a:p>
        </p:txBody>
      </p:sp>
      <p:sp>
        <p:nvSpPr>
          <p:cNvPr id="6" name="TextBox 5">
            <a:extLst>
              <a:ext uri="{FF2B5EF4-FFF2-40B4-BE49-F238E27FC236}">
                <a16:creationId xmlns:a16="http://schemas.microsoft.com/office/drawing/2014/main" id="{F80040BF-ADCA-77D5-E359-93401DE4AD75}"/>
              </a:ext>
            </a:extLst>
          </p:cNvPr>
          <p:cNvSpPr txBox="1"/>
          <p:nvPr/>
        </p:nvSpPr>
        <p:spPr>
          <a:xfrm>
            <a:off x="1304794" y="397378"/>
            <a:ext cx="7498916" cy="769441"/>
          </a:xfrm>
          <a:prstGeom prst="rect">
            <a:avLst/>
          </a:prstGeom>
          <a:noFill/>
        </p:spPr>
        <p:txBody>
          <a:bodyPr wrap="square" rtlCol="0">
            <a:spAutoFit/>
          </a:bodyPr>
          <a:lstStyle/>
          <a:p>
            <a:r>
              <a:rPr lang="en-US" sz="4400" dirty="0" err="1">
                <a:solidFill>
                  <a:schemeClr val="bg1"/>
                </a:solidFill>
                <a:latin typeface="Arial" panose="020B0604020202020204" pitchFamily="34" charset="0"/>
                <a:cs typeface="Arial" panose="020B0604020202020204" pitchFamily="34" charset="0"/>
              </a:rPr>
              <a:t>Schéma</a:t>
            </a:r>
            <a:r>
              <a:rPr lang="en-US" sz="4400" dirty="0">
                <a:solidFill>
                  <a:schemeClr val="bg1"/>
                </a:solidFill>
                <a:latin typeface="Arial" panose="020B0604020202020204" pitchFamily="34" charset="0"/>
                <a:cs typeface="Arial" panose="020B0604020202020204" pitchFamily="34" charset="0"/>
              </a:rPr>
              <a:t>-bloc </a:t>
            </a:r>
            <a:r>
              <a:rPr lang="en-US" sz="4400" dirty="0" err="1">
                <a:solidFill>
                  <a:schemeClr val="bg1"/>
                </a:solidFill>
                <a:latin typeface="Arial" panose="020B0604020202020204" pitchFamily="34" charset="0"/>
                <a:cs typeface="Arial" panose="020B0604020202020204" pitchFamily="34" charset="0"/>
              </a:rPr>
              <a:t>détaillé</a:t>
            </a:r>
            <a:endParaRPr lang="en-US" sz="44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F32407C-99BF-EB26-799F-EC81C56FC921}"/>
              </a:ext>
            </a:extLst>
          </p:cNvPr>
          <p:cNvSpPr txBox="1"/>
          <p:nvPr/>
        </p:nvSpPr>
        <p:spPr>
          <a:xfrm>
            <a:off x="1609594" y="5834341"/>
            <a:ext cx="1440493" cy="369332"/>
          </a:xfrm>
          <a:prstGeom prst="rect">
            <a:avLst/>
          </a:prstGeom>
          <a:noFill/>
        </p:spPr>
        <p:txBody>
          <a:bodyPr wrap="square" rtlCol="0">
            <a:spAutoFit/>
          </a:bodyPr>
          <a:lstStyle/>
          <a:p>
            <a:pPr algn="ctr"/>
            <a:r>
              <a:rPr lang="en-US" dirty="0">
                <a:latin typeface="Arial Black" panose="020B0A04020102020204" pitchFamily="34" charset="0"/>
              </a:rPr>
              <a:t>STACK</a:t>
            </a:r>
          </a:p>
        </p:txBody>
      </p:sp>
      <p:sp>
        <p:nvSpPr>
          <p:cNvPr id="13" name="TextBox 12">
            <a:extLst>
              <a:ext uri="{FF2B5EF4-FFF2-40B4-BE49-F238E27FC236}">
                <a16:creationId xmlns:a16="http://schemas.microsoft.com/office/drawing/2014/main" id="{D5CEFC1E-B841-AB7A-4816-14950DEA00BE}"/>
              </a:ext>
            </a:extLst>
          </p:cNvPr>
          <p:cNvSpPr txBox="1"/>
          <p:nvPr/>
        </p:nvSpPr>
        <p:spPr>
          <a:xfrm>
            <a:off x="9520911" y="963422"/>
            <a:ext cx="2114384" cy="461665"/>
          </a:xfrm>
          <a:prstGeom prst="rect">
            <a:avLst/>
          </a:prstGeom>
          <a:noFill/>
        </p:spPr>
        <p:txBody>
          <a:bodyPr wrap="square">
            <a:spAutoFit/>
          </a:bodyPr>
          <a:lstStyle/>
          <a:p>
            <a:r>
              <a:rPr lang="en-US" sz="1200" dirty="0">
                <a:solidFill>
                  <a:schemeClr val="bg1"/>
                </a:solidFill>
              </a:rPr>
              <a:t>Plus simple à </a:t>
            </a:r>
            <a:r>
              <a:rPr lang="en-US" sz="1200" dirty="0" err="1">
                <a:solidFill>
                  <a:schemeClr val="bg1"/>
                </a:solidFill>
              </a:rPr>
              <a:t>voir</a:t>
            </a:r>
            <a:r>
              <a:rPr lang="en-US" sz="1200" dirty="0">
                <a:solidFill>
                  <a:schemeClr val="bg1"/>
                </a:solidFill>
              </a:rPr>
              <a:t> dans Quartus NETLIST Viewer</a:t>
            </a:r>
          </a:p>
        </p:txBody>
      </p:sp>
    </p:spTree>
    <p:extLst>
      <p:ext uri="{BB962C8B-B14F-4D97-AF65-F5344CB8AC3E}">
        <p14:creationId xmlns:p14="http://schemas.microsoft.com/office/powerpoint/2010/main" val="3456021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9D2E3E4-11F7-48E9-B25A-1BB327605ECD}"/>
              </a:ext>
            </a:extLst>
          </p:cNvPr>
          <p:cNvSpPr>
            <a:spLocks noGrp="1"/>
          </p:cNvSpPr>
          <p:nvPr>
            <p:ph type="sldNum" sz="quarter" idx="12"/>
          </p:nvPr>
        </p:nvSpPr>
        <p:spPr/>
        <p:txBody>
          <a:bodyPr/>
          <a:lstStyle/>
          <a:p>
            <a:fld id="{330EA680-D336-4FF7-8B7A-9848BB0A1C32}" type="slidenum">
              <a:rPr lang="en-US" smtClean="0"/>
              <a:pPr/>
              <a:t>4</a:t>
            </a:fld>
            <a:endParaRPr lang="en-US" dirty="0"/>
          </a:p>
        </p:txBody>
      </p:sp>
      <p:sp>
        <p:nvSpPr>
          <p:cNvPr id="18" name="TextBox 17">
            <a:extLst>
              <a:ext uri="{FF2B5EF4-FFF2-40B4-BE49-F238E27FC236}">
                <a16:creationId xmlns:a16="http://schemas.microsoft.com/office/drawing/2014/main" id="{19AFE693-1665-1689-9999-0BF8E7633BFB}"/>
              </a:ext>
            </a:extLst>
          </p:cNvPr>
          <p:cNvSpPr txBox="1"/>
          <p:nvPr/>
        </p:nvSpPr>
        <p:spPr>
          <a:xfrm>
            <a:off x="1685483" y="2714436"/>
            <a:ext cx="8821033" cy="2542363"/>
          </a:xfrm>
          <a:prstGeom prst="rect">
            <a:avLst/>
          </a:prstGeom>
          <a:noFill/>
        </p:spPr>
        <p:txBody>
          <a:bodyPr wrap="square">
            <a:spAutoFit/>
          </a:bodyPr>
          <a:lstStyle/>
          <a:p>
            <a:pPr algn="ctr">
              <a:lnSpc>
                <a:spcPct val="150000"/>
              </a:lnSpc>
            </a:pPr>
            <a:r>
              <a:rPr lang="fr-FR" b="1" dirty="0">
                <a:solidFill>
                  <a:schemeClr val="bg1"/>
                </a:solidFill>
                <a:latin typeface="Inter"/>
              </a:rPr>
              <a:t>Je n'ai pas intégré de LSU (</a:t>
            </a:r>
            <a:r>
              <a:rPr lang="fr-FR" b="1" dirty="0" err="1">
                <a:solidFill>
                  <a:schemeClr val="bg1"/>
                </a:solidFill>
                <a:latin typeface="Inter"/>
              </a:rPr>
              <a:t>Load</a:t>
            </a:r>
            <a:r>
              <a:rPr lang="fr-FR" b="1" dirty="0">
                <a:solidFill>
                  <a:schemeClr val="bg1"/>
                </a:solidFill>
                <a:latin typeface="Inter"/>
              </a:rPr>
              <a:t> Store Unit) dans cette conception car, dans mon cas, la RAM n'est pas une véritable RAM mais utilise une structure similaire à celle des registres. Ajouter un LSU n'aurait fait qu'introduire un retard d'un cycle d'horloge pour chaque accès mémoire, ce qui aurait ralenti l'ensemble du processus d'accès mémoire. Ainsi, un LSU n'était pas nécessaire. On peut considérer que le rôle du LSU est en quelque sorte intégré au décodeur, gérant directement les accès mémoire de manière plus rapide et efficace.</a:t>
            </a:r>
            <a:endParaRPr lang="en-US" dirty="0">
              <a:solidFill>
                <a:schemeClr val="bg1"/>
              </a:solidFill>
              <a:latin typeface="Inter"/>
            </a:endParaRPr>
          </a:p>
        </p:txBody>
      </p:sp>
      <p:sp>
        <p:nvSpPr>
          <p:cNvPr id="19" name="TextBox 18">
            <a:extLst>
              <a:ext uri="{FF2B5EF4-FFF2-40B4-BE49-F238E27FC236}">
                <a16:creationId xmlns:a16="http://schemas.microsoft.com/office/drawing/2014/main" id="{D63CB3F0-77AF-E731-5F03-E703A540C0B9}"/>
              </a:ext>
            </a:extLst>
          </p:cNvPr>
          <p:cNvSpPr txBox="1"/>
          <p:nvPr/>
        </p:nvSpPr>
        <p:spPr>
          <a:xfrm>
            <a:off x="4460980" y="962845"/>
            <a:ext cx="3270040" cy="923330"/>
          </a:xfrm>
          <a:prstGeom prst="rect">
            <a:avLst/>
          </a:prstGeom>
          <a:noFill/>
        </p:spPr>
        <p:txBody>
          <a:bodyPr wrap="square" rtlCol="0">
            <a:spAutoFit/>
          </a:bodyPr>
          <a:lstStyle/>
          <a:p>
            <a:pPr algn="ctr"/>
            <a:r>
              <a:rPr lang="en-US" sz="5400" dirty="0">
                <a:solidFill>
                  <a:schemeClr val="bg2"/>
                </a:solidFill>
              </a:rPr>
              <a:t>Attention</a:t>
            </a:r>
          </a:p>
        </p:txBody>
      </p:sp>
    </p:spTree>
    <p:extLst>
      <p:ext uri="{BB962C8B-B14F-4D97-AF65-F5344CB8AC3E}">
        <p14:creationId xmlns:p14="http://schemas.microsoft.com/office/powerpoint/2010/main" val="2793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6">
            <a:extLst>
              <a:ext uri="{FF2B5EF4-FFF2-40B4-BE49-F238E27FC236}">
                <a16:creationId xmlns:a16="http://schemas.microsoft.com/office/drawing/2014/main" id="{CA1033EE-C8A6-158D-9315-6DD04845DE25}"/>
              </a:ext>
            </a:extLst>
          </p:cNvPr>
          <p:cNvSpPr txBox="1">
            <a:spLocks/>
          </p:cNvSpPr>
          <p:nvPr/>
        </p:nvSpPr>
        <p:spPr>
          <a:xfrm>
            <a:off x="8188559"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t>Chronos</a:t>
            </a:r>
            <a:br>
              <a:rPr lang="en-US" sz="1600" b="1" dirty="0"/>
            </a:br>
            <a:br>
              <a:rPr lang="fr-FR" sz="1200" dirty="0"/>
            </a:br>
            <a:r>
              <a:rPr lang="fr-FR" sz="1200" dirty="0"/>
              <a:t>Il génère les signaux de branchement, gestion du PC et gestion de la pile, assurant ainsi un suivi précis de l'état du programme.</a:t>
            </a:r>
            <a:endParaRPr lang="en-US" sz="1200" dirty="0"/>
          </a:p>
        </p:txBody>
      </p:sp>
      <p:sp>
        <p:nvSpPr>
          <p:cNvPr id="2" name="Title 1">
            <a:extLst>
              <a:ext uri="{FF2B5EF4-FFF2-40B4-BE49-F238E27FC236}">
                <a16:creationId xmlns:a16="http://schemas.microsoft.com/office/drawing/2014/main" id="{AAB5AC84-06CF-A2E0-8D39-39F17ED59357}"/>
              </a:ext>
            </a:extLst>
          </p:cNvPr>
          <p:cNvSpPr>
            <a:spLocks noGrp="1"/>
          </p:cNvSpPr>
          <p:nvPr>
            <p:ph type="title"/>
          </p:nvPr>
        </p:nvSpPr>
        <p:spPr/>
        <p:txBody>
          <a:bodyPr/>
          <a:lstStyle/>
          <a:p>
            <a:r>
              <a:rPr lang="en-US" dirty="0">
                <a:latin typeface="+mn-lt"/>
              </a:rPr>
              <a:t>Le </a:t>
            </a:r>
            <a:r>
              <a:rPr lang="en-US" dirty="0" err="1">
                <a:latin typeface="+mn-lt"/>
              </a:rPr>
              <a:t>decodeur</a:t>
            </a:r>
            <a:endParaRPr lang="en-US" dirty="0">
              <a:latin typeface="+mn-lt"/>
            </a:endParaRPr>
          </a:p>
        </p:txBody>
      </p:sp>
      <p:sp>
        <p:nvSpPr>
          <p:cNvPr id="7" name="Text Placeholder 6">
            <a:extLst>
              <a:ext uri="{FF2B5EF4-FFF2-40B4-BE49-F238E27FC236}">
                <a16:creationId xmlns:a16="http://schemas.microsoft.com/office/drawing/2014/main" id="{FEA6E693-D9A6-BBCE-B460-38CCEFBDEC27}"/>
              </a:ext>
            </a:extLst>
          </p:cNvPr>
          <p:cNvSpPr>
            <a:spLocks noGrp="1"/>
          </p:cNvSpPr>
          <p:nvPr>
            <p:ph type="body" sz="quarter" idx="18"/>
          </p:nvPr>
        </p:nvSpPr>
        <p:spPr>
          <a:xfrm>
            <a:off x="4690864" y="5138926"/>
            <a:ext cx="2939689" cy="1558599"/>
          </a:xfrm>
        </p:spPr>
        <p:txBody>
          <a:bodyPr/>
          <a:lstStyle/>
          <a:p>
            <a:pPr algn="ctr"/>
            <a:r>
              <a:rPr lang="en-US" sz="1600" b="1" dirty="0"/>
              <a:t>Le Chef </a:t>
            </a:r>
            <a:r>
              <a:rPr lang="en-US" sz="1600" b="1" dirty="0" err="1"/>
              <a:t>d'Orchestre</a:t>
            </a:r>
            <a:br>
              <a:rPr lang="en-US" sz="1600" b="1" dirty="0"/>
            </a:br>
            <a:br>
              <a:rPr lang="fr-FR" sz="1200" dirty="0"/>
            </a:br>
            <a:r>
              <a:rPr lang="fr-FR" sz="1200" dirty="0"/>
              <a:t>Il synchronise et distribue les signaux de contrôle aux unités du processeur (ALU, registres, mémoire) afin d'orchestrer le flux de données de manière cohérente.</a:t>
            </a:r>
            <a:endParaRPr lang="en-US" sz="1200" dirty="0"/>
          </a:p>
        </p:txBody>
      </p:sp>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5</a:t>
            </a:fld>
            <a:endParaRPr lang="en-US" dirty="0"/>
          </a:p>
        </p:txBody>
      </p:sp>
      <p:pic>
        <p:nvPicPr>
          <p:cNvPr id="13" name="Picture 2" descr="chef d'orchestre — Wiktionnaire, le dictionnaire libre">
            <a:extLst>
              <a:ext uri="{FF2B5EF4-FFF2-40B4-BE49-F238E27FC236}">
                <a16:creationId xmlns:a16="http://schemas.microsoft.com/office/drawing/2014/main" id="{3DB3F9CA-BD15-A96D-A6AF-192BFAD043B8}"/>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t="13409" b="13409"/>
          <a:stretch>
            <a:fillRect/>
          </a:stretch>
        </p:blipFill>
        <p:spPr bwMode="auto">
          <a:xfrm>
            <a:off x="4691063" y="1481138"/>
            <a:ext cx="2940050" cy="32273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4 Surprising Benefits of Solving Jigsaw Puzzles">
            <a:extLst>
              <a:ext uri="{FF2B5EF4-FFF2-40B4-BE49-F238E27FC236}">
                <a16:creationId xmlns:a16="http://schemas.microsoft.com/office/drawing/2014/main" id="{EDACA856-E0B3-6D5E-9B85-AF466172F09E}"/>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l="24316" r="2431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he Three Greek Gods of Time">
            <a:extLst>
              <a:ext uri="{FF2B5EF4-FFF2-40B4-BE49-F238E27FC236}">
                <a16:creationId xmlns:a16="http://schemas.microsoft.com/office/drawing/2014/main" id="{F145563A-171C-A0DA-5915-965CB5D9909F}"/>
              </a:ext>
            </a:extLst>
          </p:cNvPr>
          <p:cNvPicPr>
            <a:picLocks noGrp="1" noChangeAspect="1" noChangeArrowheads="1"/>
          </p:cNvPicPr>
          <p:nvPr>
            <p:ph type="pic" sz="quarter" idx="19"/>
          </p:nvPr>
        </p:nvPicPr>
        <p:blipFill>
          <a:blip r:embed="rId4">
            <a:extLst>
              <a:ext uri="{28A0092B-C50C-407E-A947-70E740481C1C}">
                <a14:useLocalDpi xmlns:a14="http://schemas.microsoft.com/office/drawing/2010/main" val="0"/>
              </a:ext>
            </a:extLst>
          </a:blip>
          <a:srcRect t="11306" b="1130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6">
            <a:extLst>
              <a:ext uri="{FF2B5EF4-FFF2-40B4-BE49-F238E27FC236}">
                <a16:creationId xmlns:a16="http://schemas.microsoft.com/office/drawing/2014/main" id="{475B7C11-AB68-1918-C222-0135EBF8B225}"/>
              </a:ext>
            </a:extLst>
          </p:cNvPr>
          <p:cNvSpPr txBox="1">
            <a:spLocks/>
          </p:cNvSpPr>
          <p:nvPr/>
        </p:nvSpPr>
        <p:spPr>
          <a:xfrm>
            <a:off x="1220831"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fr-FR" sz="1600" b="1" i="0" dirty="0">
                <a:solidFill>
                  <a:srgbClr val="F8FAFF"/>
                </a:solidFill>
                <a:effectLst/>
              </a:rPr>
              <a:t>Le Résolveur de Puzzle</a:t>
            </a:r>
            <a:br>
              <a:rPr lang="en-US" sz="1600" b="1" dirty="0"/>
            </a:br>
            <a:br>
              <a:rPr lang="fr-FR" sz="1200" dirty="0"/>
            </a:br>
            <a:r>
              <a:rPr lang="fr-FR" sz="1200" dirty="0"/>
              <a:t>Il analyse et décompose l'instruction 32 bits en extrayant les différents champs (opcode, registres, immédiat, etc.) pour déterminer précisément l'opération à réaliser.</a:t>
            </a:r>
            <a:endParaRPr lang="en-US" sz="1200" dirty="0"/>
          </a:p>
        </p:txBody>
      </p:sp>
    </p:spTree>
    <p:extLst>
      <p:ext uri="{BB962C8B-B14F-4D97-AF65-F5344CB8AC3E}">
        <p14:creationId xmlns:p14="http://schemas.microsoft.com/office/powerpoint/2010/main" val="3620510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AC84-06CF-A2E0-8D39-39F17ED59357}"/>
              </a:ext>
            </a:extLst>
          </p:cNvPr>
          <p:cNvSpPr>
            <a:spLocks noGrp="1"/>
          </p:cNvSpPr>
          <p:nvPr>
            <p:ph type="title"/>
          </p:nvPr>
        </p:nvSpPr>
        <p:spPr>
          <a:xfrm>
            <a:off x="1065272" y="437813"/>
            <a:ext cx="10061455" cy="644653"/>
          </a:xfrm>
        </p:spPr>
        <p:txBody>
          <a:bodyPr/>
          <a:lstStyle/>
          <a:p>
            <a:pPr algn="ctr"/>
            <a:r>
              <a:rPr lang="en-US" sz="3600" dirty="0">
                <a:latin typeface="+mn-lt"/>
              </a:rPr>
              <a:t>Le </a:t>
            </a:r>
            <a:r>
              <a:rPr lang="en-US" sz="3600" dirty="0" err="1">
                <a:latin typeface="+mn-lt"/>
              </a:rPr>
              <a:t>décodeur</a:t>
            </a:r>
            <a:endParaRPr lang="en-US" sz="3600" dirty="0">
              <a:latin typeface="+mn-lt"/>
            </a:endParaRPr>
          </a:p>
        </p:txBody>
      </p:sp>
      <p:sp>
        <p:nvSpPr>
          <p:cNvPr id="5" name="Text Placeholder 4">
            <a:extLst>
              <a:ext uri="{FF2B5EF4-FFF2-40B4-BE49-F238E27FC236}">
                <a16:creationId xmlns:a16="http://schemas.microsoft.com/office/drawing/2014/main" id="{277BBA81-4577-5943-046F-A73622272A75}"/>
              </a:ext>
            </a:extLst>
          </p:cNvPr>
          <p:cNvSpPr>
            <a:spLocks noGrp="1"/>
          </p:cNvSpPr>
          <p:nvPr>
            <p:ph type="body" sz="quarter" idx="14"/>
          </p:nvPr>
        </p:nvSpPr>
        <p:spPr>
          <a:xfrm>
            <a:off x="1065272" y="3027409"/>
            <a:ext cx="4489419" cy="2336567"/>
          </a:xfrm>
        </p:spPr>
        <p:txBody>
          <a:bodyPr/>
          <a:lstStyle/>
          <a:p>
            <a:pPr marL="228600" indent="-228600">
              <a:buFont typeface="Wingdings" panose="05000000000000000000" pitchFamily="2" charset="2"/>
              <a:buChar char="Ø"/>
            </a:pPr>
            <a:r>
              <a:rPr lang="fr-FR" sz="1200" dirty="0"/>
              <a:t>Gère les signaux de branchement pour orienter le flux d’instructions dès le départ.</a:t>
            </a:r>
          </a:p>
          <a:p>
            <a:pPr marL="228600" indent="-228600">
              <a:buFont typeface="Wingdings" panose="05000000000000000000" pitchFamily="2" charset="2"/>
              <a:buChar char="Ø"/>
            </a:pPr>
            <a:r>
              <a:rPr lang="fr-FR" sz="1200" dirty="0"/>
              <a:t>Contrôle le compteur d'arrêt (ou délai) pour les instructions </a:t>
            </a:r>
            <a:r>
              <a:rPr lang="fr-FR" sz="1200" dirty="0" err="1"/>
              <a:t>multi-cycle</a:t>
            </a:r>
            <a:r>
              <a:rPr lang="fr-FR" sz="1200" dirty="0"/>
              <a:t>, permettant ainsi d'insérer des périodes d'attente si nécessaire.</a:t>
            </a:r>
          </a:p>
          <a:p>
            <a:pPr marL="228600" indent="-228600">
              <a:buFont typeface="Wingdings" panose="05000000000000000000" pitchFamily="2" charset="2"/>
              <a:buChar char="Ø"/>
            </a:pPr>
            <a:r>
              <a:rPr lang="fr-FR" sz="1200" dirty="0"/>
              <a:t>Assure le rebouclage d'instructions, réinjectant la même instruction en boucle pour des opérations répétitives comme le produit matriciel.</a:t>
            </a:r>
          </a:p>
          <a:p>
            <a:pPr marL="228600" indent="-228600">
              <a:buFont typeface="Wingdings" panose="05000000000000000000" pitchFamily="2" charset="2"/>
              <a:buChar char="Ø"/>
            </a:pPr>
            <a:r>
              <a:rPr lang="fr-FR" sz="1200" dirty="0"/>
              <a:t>Prépare la synchronisation initiale avant que l'instruction ne soit complètement décodée.</a:t>
            </a:r>
            <a:endParaRPr lang="en-US" dirty="0"/>
          </a:p>
        </p:txBody>
      </p:sp>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6</a:t>
            </a:fld>
            <a:endParaRPr lang="en-US" dirty="0"/>
          </a:p>
        </p:txBody>
      </p:sp>
      <p:sp>
        <p:nvSpPr>
          <p:cNvPr id="8" name="Text Placeholder 4">
            <a:extLst>
              <a:ext uri="{FF2B5EF4-FFF2-40B4-BE49-F238E27FC236}">
                <a16:creationId xmlns:a16="http://schemas.microsoft.com/office/drawing/2014/main" id="{FF8FA9BC-0E1B-BAC2-6A1D-B19C47263A78}"/>
              </a:ext>
            </a:extLst>
          </p:cNvPr>
          <p:cNvSpPr txBox="1">
            <a:spLocks/>
          </p:cNvSpPr>
          <p:nvPr/>
        </p:nvSpPr>
        <p:spPr>
          <a:xfrm>
            <a:off x="1129980" y="1166656"/>
            <a:ext cx="10061455" cy="492588"/>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2000" b="1" dirty="0" err="1">
                <a:solidFill>
                  <a:srgbClr val="F8FAFF"/>
                </a:solidFill>
                <a:latin typeface="Inter"/>
              </a:rPr>
              <a:t>Diviser</a:t>
            </a:r>
            <a:r>
              <a:rPr lang="en-US" sz="2000" b="1" dirty="0">
                <a:solidFill>
                  <a:srgbClr val="F8FAFF"/>
                </a:solidFill>
                <a:latin typeface="Inter"/>
              </a:rPr>
              <a:t> </a:t>
            </a:r>
            <a:r>
              <a:rPr lang="en-US" sz="2000" b="1" dirty="0" err="1">
                <a:solidFill>
                  <a:srgbClr val="F8FAFF"/>
                </a:solidFill>
                <a:latin typeface="Inter"/>
              </a:rPr>
              <a:t>en</a:t>
            </a:r>
            <a:r>
              <a:rPr lang="en-US" sz="2000" b="1" dirty="0">
                <a:solidFill>
                  <a:srgbClr val="F8FAFF"/>
                </a:solidFill>
                <a:latin typeface="Inter"/>
              </a:rPr>
              <a:t> </a:t>
            </a:r>
            <a:r>
              <a:rPr lang="en-US" sz="2000" b="1" dirty="0" err="1">
                <a:solidFill>
                  <a:srgbClr val="F8FAFF"/>
                </a:solidFill>
                <a:latin typeface="Inter"/>
              </a:rPr>
              <a:t>PreDecodeur</a:t>
            </a:r>
            <a:r>
              <a:rPr lang="en-US" sz="2000" b="1" dirty="0">
                <a:solidFill>
                  <a:srgbClr val="F8FAFF"/>
                </a:solidFill>
                <a:latin typeface="Inter"/>
              </a:rPr>
              <a:t> et </a:t>
            </a:r>
            <a:r>
              <a:rPr lang="en-US" sz="2000" b="1" dirty="0" err="1">
                <a:solidFill>
                  <a:srgbClr val="F8FAFF"/>
                </a:solidFill>
                <a:latin typeface="Inter"/>
              </a:rPr>
              <a:t>PostDecodeur</a:t>
            </a:r>
            <a:endParaRPr lang="en-US" dirty="0"/>
          </a:p>
        </p:txBody>
      </p:sp>
      <p:cxnSp>
        <p:nvCxnSpPr>
          <p:cNvPr id="11" name="Straight Connector 10">
            <a:extLst>
              <a:ext uri="{FF2B5EF4-FFF2-40B4-BE49-F238E27FC236}">
                <a16:creationId xmlns:a16="http://schemas.microsoft.com/office/drawing/2014/main" id="{8B2B1A5E-FD53-2B04-6DD8-A8C033A50EAE}"/>
              </a:ext>
            </a:extLst>
          </p:cNvPr>
          <p:cNvCxnSpPr>
            <a:cxnSpLocks/>
          </p:cNvCxnSpPr>
          <p:nvPr/>
        </p:nvCxnSpPr>
        <p:spPr>
          <a:xfrm>
            <a:off x="6160708" y="2366441"/>
            <a:ext cx="0" cy="344565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B865679D-C445-78FA-383F-16FF274ADBAE}"/>
              </a:ext>
            </a:extLst>
          </p:cNvPr>
          <p:cNvSpPr txBox="1">
            <a:spLocks/>
          </p:cNvSpPr>
          <p:nvPr/>
        </p:nvSpPr>
        <p:spPr>
          <a:xfrm>
            <a:off x="1129980" y="2450631"/>
            <a:ext cx="4489422" cy="492588"/>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2000" b="1" dirty="0" err="1">
                <a:solidFill>
                  <a:srgbClr val="F8FAFF"/>
                </a:solidFill>
                <a:latin typeface="Inter"/>
              </a:rPr>
              <a:t>PréDécodeur</a:t>
            </a:r>
            <a:endParaRPr lang="en-US" dirty="0"/>
          </a:p>
        </p:txBody>
      </p:sp>
      <p:sp>
        <p:nvSpPr>
          <p:cNvPr id="14" name="Text Placeholder 4">
            <a:extLst>
              <a:ext uri="{FF2B5EF4-FFF2-40B4-BE49-F238E27FC236}">
                <a16:creationId xmlns:a16="http://schemas.microsoft.com/office/drawing/2014/main" id="{03AA6CD5-F7EB-7B5B-09A7-29C456EA2B8F}"/>
              </a:ext>
            </a:extLst>
          </p:cNvPr>
          <p:cNvSpPr txBox="1">
            <a:spLocks/>
          </p:cNvSpPr>
          <p:nvPr/>
        </p:nvSpPr>
        <p:spPr>
          <a:xfrm>
            <a:off x="6572598" y="2450631"/>
            <a:ext cx="4489422" cy="492588"/>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2000" b="1" dirty="0" err="1">
                <a:solidFill>
                  <a:srgbClr val="F8FAFF"/>
                </a:solidFill>
                <a:latin typeface="Inter"/>
              </a:rPr>
              <a:t>PostDécodeur</a:t>
            </a:r>
            <a:endParaRPr lang="en-US" dirty="0"/>
          </a:p>
        </p:txBody>
      </p:sp>
      <p:sp>
        <p:nvSpPr>
          <p:cNvPr id="20" name="Text Placeholder 4">
            <a:extLst>
              <a:ext uri="{FF2B5EF4-FFF2-40B4-BE49-F238E27FC236}">
                <a16:creationId xmlns:a16="http://schemas.microsoft.com/office/drawing/2014/main" id="{A3E62B8C-3EF1-E6CE-1620-89CD67C06D05}"/>
              </a:ext>
            </a:extLst>
          </p:cNvPr>
          <p:cNvSpPr txBox="1">
            <a:spLocks/>
          </p:cNvSpPr>
          <p:nvPr/>
        </p:nvSpPr>
        <p:spPr>
          <a:xfrm>
            <a:off x="6637308" y="3022099"/>
            <a:ext cx="4489419" cy="2341878"/>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228600" indent="-228600">
              <a:buFont typeface="Wingdings" panose="05000000000000000000" pitchFamily="2" charset="2"/>
              <a:buChar char="Ø"/>
            </a:pPr>
            <a:r>
              <a:rPr lang="fr-FR" sz="1200" dirty="0"/>
              <a:t>Effectue le décodage classique en traduisant l'instruction en signaux de contrôle précis.</a:t>
            </a:r>
          </a:p>
          <a:p>
            <a:pPr marL="228600" indent="-228600">
              <a:buFont typeface="Wingdings" panose="05000000000000000000" pitchFamily="2" charset="2"/>
              <a:buChar char="Ø"/>
            </a:pPr>
            <a:r>
              <a:rPr lang="fr-FR" sz="1200" dirty="0"/>
              <a:t>Gère l'activation des registres, qu'ils soient standards ou matriciels, en fonction des champs d'opérande.</a:t>
            </a:r>
          </a:p>
          <a:p>
            <a:pPr marL="228600" indent="-228600">
              <a:buFont typeface="Wingdings" panose="05000000000000000000" pitchFamily="2" charset="2"/>
              <a:buChar char="Ø"/>
            </a:pPr>
            <a:r>
              <a:rPr lang="fr-FR" sz="1200" dirty="0"/>
              <a:t>Ordonne le fonctionnement de l'ALU pour réaliser les opérations arithmétiques et logiques.</a:t>
            </a:r>
          </a:p>
          <a:p>
            <a:pPr marL="228600" indent="-228600">
              <a:buFont typeface="Wingdings" panose="05000000000000000000" pitchFamily="2" charset="2"/>
              <a:buChar char="Ø"/>
            </a:pPr>
            <a:r>
              <a:rPr lang="fr-FR" sz="1200" dirty="0"/>
              <a:t>Coordonne les accès à la pile et à la RAM pour la gestion des données et des instructions.</a:t>
            </a:r>
          </a:p>
          <a:p>
            <a:pPr marL="228600" indent="-228600">
              <a:buFont typeface="Wingdings" panose="05000000000000000000" pitchFamily="2" charset="2"/>
              <a:buChar char="Ø"/>
            </a:pPr>
            <a:r>
              <a:rPr lang="fr-FR" sz="1200" dirty="0"/>
              <a:t>Assure la distribution finale des signaux vers les unités d'exécution pour une opération cohérente du processeur.</a:t>
            </a:r>
            <a:endParaRPr lang="en-US" dirty="0"/>
          </a:p>
        </p:txBody>
      </p:sp>
    </p:spTree>
    <p:extLst>
      <p:ext uri="{BB962C8B-B14F-4D97-AF65-F5344CB8AC3E}">
        <p14:creationId xmlns:p14="http://schemas.microsoft.com/office/powerpoint/2010/main" val="864616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6">
            <a:extLst>
              <a:ext uri="{FF2B5EF4-FFF2-40B4-BE49-F238E27FC236}">
                <a16:creationId xmlns:a16="http://schemas.microsoft.com/office/drawing/2014/main" id="{CA1033EE-C8A6-158D-9315-6DD04845DE25}"/>
              </a:ext>
            </a:extLst>
          </p:cNvPr>
          <p:cNvSpPr txBox="1">
            <a:spLocks/>
          </p:cNvSpPr>
          <p:nvPr/>
        </p:nvSpPr>
        <p:spPr>
          <a:xfrm>
            <a:off x="8188559"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t>Le </a:t>
            </a:r>
            <a:r>
              <a:rPr lang="en-US" sz="1600" b="1" dirty="0" err="1"/>
              <a:t>juge</a:t>
            </a:r>
            <a:br>
              <a:rPr lang="en-US" sz="1600" b="1" dirty="0"/>
            </a:br>
            <a:br>
              <a:rPr lang="fr-FR" sz="1200" dirty="0"/>
            </a:br>
            <a:r>
              <a:rPr lang="fr-FR" sz="1200" dirty="0"/>
              <a:t>Effectue des comparaisons qui génèrent des flags utilisés pour orienter les branchements conditionnels et déterminer le chemin d’exécution du processeur.</a:t>
            </a:r>
            <a:endParaRPr lang="en-US" sz="1200" dirty="0"/>
          </a:p>
        </p:txBody>
      </p:sp>
      <p:sp>
        <p:nvSpPr>
          <p:cNvPr id="2" name="Title 1">
            <a:extLst>
              <a:ext uri="{FF2B5EF4-FFF2-40B4-BE49-F238E27FC236}">
                <a16:creationId xmlns:a16="http://schemas.microsoft.com/office/drawing/2014/main" id="{AAB5AC84-06CF-A2E0-8D39-39F17ED59357}"/>
              </a:ext>
            </a:extLst>
          </p:cNvPr>
          <p:cNvSpPr>
            <a:spLocks noGrp="1"/>
          </p:cNvSpPr>
          <p:nvPr>
            <p:ph type="title"/>
          </p:nvPr>
        </p:nvSpPr>
        <p:spPr/>
        <p:txBody>
          <a:bodyPr/>
          <a:lstStyle/>
          <a:p>
            <a:r>
              <a:rPr lang="fr-FR" sz="3600" dirty="0">
                <a:latin typeface="+mn-lt"/>
              </a:rPr>
              <a:t>L'ALU (Unité Arithmétique et Logique)</a:t>
            </a:r>
            <a:endParaRPr lang="en-US" sz="3600" dirty="0">
              <a:latin typeface="+mn-lt"/>
            </a:endParaRPr>
          </a:p>
        </p:txBody>
      </p:sp>
      <p:sp>
        <p:nvSpPr>
          <p:cNvPr id="7" name="Text Placeholder 6">
            <a:extLst>
              <a:ext uri="{FF2B5EF4-FFF2-40B4-BE49-F238E27FC236}">
                <a16:creationId xmlns:a16="http://schemas.microsoft.com/office/drawing/2014/main" id="{FEA6E693-D9A6-BBCE-B460-38CCEFBDEC27}"/>
              </a:ext>
            </a:extLst>
          </p:cNvPr>
          <p:cNvSpPr>
            <a:spLocks noGrp="1"/>
          </p:cNvSpPr>
          <p:nvPr>
            <p:ph type="body" sz="quarter" idx="18"/>
          </p:nvPr>
        </p:nvSpPr>
        <p:spPr>
          <a:xfrm>
            <a:off x="4690864" y="5138926"/>
            <a:ext cx="2939689" cy="1558599"/>
          </a:xfrm>
        </p:spPr>
        <p:txBody>
          <a:bodyPr/>
          <a:lstStyle/>
          <a:p>
            <a:pPr algn="ctr"/>
            <a:r>
              <a:rPr lang="en-US" sz="1600" b="1" dirty="0" err="1"/>
              <a:t>L'Usine</a:t>
            </a:r>
            <a:r>
              <a:rPr lang="en-US" sz="1600" b="1" dirty="0"/>
              <a:t> de </a:t>
            </a:r>
            <a:r>
              <a:rPr lang="en-US" sz="1600" b="1" dirty="0" err="1"/>
              <a:t>Données</a:t>
            </a:r>
            <a:br>
              <a:rPr lang="en-US" sz="1600" b="1" dirty="0"/>
            </a:br>
            <a:br>
              <a:rPr lang="fr-FR" sz="1200" dirty="0"/>
            </a:br>
            <a:r>
              <a:rPr lang="fr-FR" sz="1200" dirty="0"/>
              <a:t>L'ALU envoie les résultats des opérations vers les registres pour stockage temporaire et utilisation ultérieure.</a:t>
            </a:r>
            <a:endParaRPr lang="en-US" sz="1200" dirty="0"/>
          </a:p>
        </p:txBody>
      </p:sp>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7</a:t>
            </a:fld>
            <a:endParaRPr lang="en-US" dirty="0"/>
          </a:p>
        </p:txBody>
      </p:sp>
      <p:pic>
        <p:nvPicPr>
          <p:cNvPr id="7170" name="Picture 2" descr="A-level maths calculator: Do I need a new one, or is my GCSE calc good  enough? : r/6thForm">
            <a:extLst>
              <a:ext uri="{FF2B5EF4-FFF2-40B4-BE49-F238E27FC236}">
                <a16:creationId xmlns:a16="http://schemas.microsoft.com/office/drawing/2014/main" id="{A76E1B90-5D90-22C9-3E92-AD8FD7909CE9}"/>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t="8835" b="8835"/>
          <a:stretch>
            <a:fillRect/>
          </a:stretch>
        </p:blipFill>
        <p:spPr bwMode="auto">
          <a:xfrm>
            <a:off x="1220831" y="1481773"/>
            <a:ext cx="2940050" cy="322738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To Become a Judge">
            <a:extLst>
              <a:ext uri="{FF2B5EF4-FFF2-40B4-BE49-F238E27FC236}">
                <a16:creationId xmlns:a16="http://schemas.microsoft.com/office/drawing/2014/main" id="{D1AE0C7E-6643-BC28-CFA2-6BDA8014DEA6}"/>
              </a:ext>
            </a:extLst>
          </p:cNvPr>
          <p:cNvPicPr>
            <a:picLocks noGrp="1" noChangeAspect="1" noChangeArrowheads="1"/>
          </p:cNvPicPr>
          <p:nvPr>
            <p:ph type="pic" sz="quarter" idx="19"/>
          </p:nvPr>
        </p:nvPicPr>
        <p:blipFill>
          <a:blip r:embed="rId3">
            <a:extLst>
              <a:ext uri="{28A0092B-C50C-407E-A947-70E740481C1C}">
                <a14:useLocalDpi xmlns:a14="http://schemas.microsoft.com/office/drawing/2010/main" val="0"/>
              </a:ext>
            </a:extLst>
          </a:blip>
          <a:srcRect l="15805" r="1580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a:extLst>
              <a:ext uri="{FF2B5EF4-FFF2-40B4-BE49-F238E27FC236}">
                <a16:creationId xmlns:a16="http://schemas.microsoft.com/office/drawing/2014/main" id="{423DBD69-532F-870B-83ED-2FC37500AD9C}"/>
              </a:ext>
            </a:extLst>
          </p:cNvPr>
          <p:cNvSpPr txBox="1">
            <a:spLocks/>
          </p:cNvSpPr>
          <p:nvPr/>
        </p:nvSpPr>
        <p:spPr>
          <a:xfrm>
            <a:off x="1220831"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fr-FR" sz="1600" b="1" i="0" dirty="0">
                <a:solidFill>
                  <a:srgbClr val="F8FAFF"/>
                </a:solidFill>
                <a:effectLst/>
              </a:rPr>
              <a:t>La calculatrice</a:t>
            </a:r>
            <a:br>
              <a:rPr lang="en-US" sz="1600" b="1" dirty="0"/>
            </a:br>
            <a:br>
              <a:rPr lang="fr-FR" sz="1200" dirty="0"/>
            </a:br>
            <a:r>
              <a:rPr lang="fr-FR" sz="1200" dirty="0"/>
              <a:t>Exécute les opérations arithmétique et logique (addition, soustraction, AND, OR, décalages) et met à jour les flags (</a:t>
            </a:r>
            <a:r>
              <a:rPr lang="fr-FR" sz="1200" dirty="0" err="1"/>
              <a:t>Zero</a:t>
            </a:r>
            <a:r>
              <a:rPr lang="fr-FR" sz="1200" dirty="0"/>
              <a:t>, </a:t>
            </a:r>
            <a:r>
              <a:rPr lang="fr-FR" sz="1200" dirty="0" err="1"/>
              <a:t>Negative</a:t>
            </a:r>
            <a:r>
              <a:rPr lang="fr-FR" sz="1200" dirty="0"/>
              <a:t>, Carry, </a:t>
            </a:r>
            <a:r>
              <a:rPr lang="fr-FR" sz="1200" dirty="0" err="1"/>
              <a:t>Overflow</a:t>
            </a:r>
            <a:r>
              <a:rPr lang="fr-FR" sz="1200" dirty="0"/>
              <a:t>) pour indiquer le résultat.</a:t>
            </a:r>
            <a:endParaRPr lang="en-US" sz="1200" dirty="0"/>
          </a:p>
        </p:txBody>
      </p:sp>
      <p:pic>
        <p:nvPicPr>
          <p:cNvPr id="7176" name="Picture 8" descr="How Conveyor Systems Have Changed the Functioning of Our Factories | Techno  FAQ">
            <a:extLst>
              <a:ext uri="{FF2B5EF4-FFF2-40B4-BE49-F238E27FC236}">
                <a16:creationId xmlns:a16="http://schemas.microsoft.com/office/drawing/2014/main" id="{200B9DD9-1F25-C042-DC79-B54975021F94}"/>
              </a:ext>
            </a:extLst>
          </p:cNvPr>
          <p:cNvPicPr>
            <a:picLocks noGrp="1" noChangeAspect="1" noChangeArrowheads="1"/>
          </p:cNvPicPr>
          <p:nvPr>
            <p:ph type="pic" sz="quarter" idx="17"/>
          </p:nvPr>
        </p:nvPicPr>
        <p:blipFill>
          <a:blip r:embed="rId4">
            <a:extLst>
              <a:ext uri="{28A0092B-C50C-407E-A947-70E740481C1C}">
                <a14:useLocalDpi xmlns:a14="http://schemas.microsoft.com/office/drawing/2010/main" val="0"/>
              </a:ext>
            </a:extLst>
          </a:blip>
          <a:srcRect l="19634" r="1963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8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6">
            <a:extLst>
              <a:ext uri="{FF2B5EF4-FFF2-40B4-BE49-F238E27FC236}">
                <a16:creationId xmlns:a16="http://schemas.microsoft.com/office/drawing/2014/main" id="{CA1033EE-C8A6-158D-9315-6DD04845DE25}"/>
              </a:ext>
            </a:extLst>
          </p:cNvPr>
          <p:cNvSpPr txBox="1">
            <a:spLocks/>
          </p:cNvSpPr>
          <p:nvPr/>
        </p:nvSpPr>
        <p:spPr>
          <a:xfrm>
            <a:off x="8188559"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t>Le </a:t>
            </a:r>
            <a:r>
              <a:rPr lang="en-US" sz="1600" b="1" dirty="0" err="1"/>
              <a:t>secrétaire</a:t>
            </a:r>
            <a:br>
              <a:rPr lang="en-US" sz="1600" b="1" dirty="0"/>
            </a:br>
            <a:br>
              <a:rPr lang="fr-FR" sz="1200" dirty="0"/>
            </a:br>
            <a:r>
              <a:rPr lang="fr-FR" sz="1200" dirty="0"/>
              <a:t>Les registres sont mis à jour régulièrement avec les résultats des calculs de l'ALU ou d'autres unités du processeur, permettant ainsi la gestion de l'état et le suivi de l'exécution des instructions.</a:t>
            </a:r>
            <a:endParaRPr lang="en-US" sz="1200" dirty="0"/>
          </a:p>
        </p:txBody>
      </p:sp>
      <p:sp>
        <p:nvSpPr>
          <p:cNvPr id="2" name="Title 1">
            <a:extLst>
              <a:ext uri="{FF2B5EF4-FFF2-40B4-BE49-F238E27FC236}">
                <a16:creationId xmlns:a16="http://schemas.microsoft.com/office/drawing/2014/main" id="{AAB5AC84-06CF-A2E0-8D39-39F17ED59357}"/>
              </a:ext>
            </a:extLst>
          </p:cNvPr>
          <p:cNvSpPr>
            <a:spLocks noGrp="1"/>
          </p:cNvSpPr>
          <p:nvPr>
            <p:ph type="title"/>
          </p:nvPr>
        </p:nvSpPr>
        <p:spPr/>
        <p:txBody>
          <a:bodyPr/>
          <a:lstStyle/>
          <a:p>
            <a:r>
              <a:rPr lang="fr-FR" sz="3600" dirty="0">
                <a:latin typeface="+mn-lt"/>
              </a:rPr>
              <a:t>Le registre</a:t>
            </a:r>
            <a:endParaRPr lang="en-US" sz="3600" dirty="0">
              <a:latin typeface="+mn-lt"/>
            </a:endParaRPr>
          </a:p>
        </p:txBody>
      </p:sp>
      <p:sp>
        <p:nvSpPr>
          <p:cNvPr id="7" name="Text Placeholder 6">
            <a:extLst>
              <a:ext uri="{FF2B5EF4-FFF2-40B4-BE49-F238E27FC236}">
                <a16:creationId xmlns:a16="http://schemas.microsoft.com/office/drawing/2014/main" id="{FEA6E693-D9A6-BBCE-B460-38CCEFBDEC27}"/>
              </a:ext>
            </a:extLst>
          </p:cNvPr>
          <p:cNvSpPr>
            <a:spLocks noGrp="1"/>
          </p:cNvSpPr>
          <p:nvPr>
            <p:ph type="body" sz="quarter" idx="18"/>
          </p:nvPr>
        </p:nvSpPr>
        <p:spPr>
          <a:xfrm>
            <a:off x="4690864" y="5138926"/>
            <a:ext cx="2939689" cy="1558599"/>
          </a:xfrm>
        </p:spPr>
        <p:txBody>
          <a:bodyPr/>
          <a:lstStyle/>
          <a:p>
            <a:pPr algn="ctr"/>
            <a:r>
              <a:rPr lang="en-US" sz="1600" b="1" dirty="0"/>
              <a:t>Le GPS des </a:t>
            </a:r>
            <a:r>
              <a:rPr lang="en-US" sz="1600" b="1" dirty="0" err="1"/>
              <a:t>Fonctions</a:t>
            </a:r>
            <a:br>
              <a:rPr lang="en-US" sz="1600" b="1" dirty="0"/>
            </a:br>
            <a:br>
              <a:rPr lang="fr-FR" sz="1200" dirty="0"/>
            </a:br>
            <a:r>
              <a:rPr lang="fr-FR" sz="1200" dirty="0"/>
              <a:t>Lorsqu'une fonction est appelée, l'adresse de l'instruction qui suit l'appel est sauvegardée dans le registre LR (</a:t>
            </a:r>
            <a:r>
              <a:rPr lang="fr-FR" sz="1200" dirty="0" err="1"/>
              <a:t>link</a:t>
            </a:r>
            <a:r>
              <a:rPr lang="fr-FR" sz="1200" dirty="0"/>
              <a:t> </a:t>
            </a:r>
            <a:r>
              <a:rPr lang="fr-FR" sz="1200" dirty="0" err="1"/>
              <a:t>register</a:t>
            </a:r>
            <a:r>
              <a:rPr lang="fr-FR" sz="1200" dirty="0"/>
              <a:t>). Cela permet de gérer correctement les retours d'exécution après un appel de fonction.</a:t>
            </a:r>
            <a:endParaRPr lang="en-US" sz="1200" dirty="0"/>
          </a:p>
        </p:txBody>
      </p:sp>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8</a:t>
            </a:fld>
            <a:endParaRPr lang="en-US" dirty="0"/>
          </a:p>
        </p:txBody>
      </p:sp>
      <p:sp>
        <p:nvSpPr>
          <p:cNvPr id="6" name="Text Placeholder 6">
            <a:extLst>
              <a:ext uri="{FF2B5EF4-FFF2-40B4-BE49-F238E27FC236}">
                <a16:creationId xmlns:a16="http://schemas.microsoft.com/office/drawing/2014/main" id="{423DBD69-532F-870B-83ED-2FC37500AD9C}"/>
              </a:ext>
            </a:extLst>
          </p:cNvPr>
          <p:cNvSpPr txBox="1">
            <a:spLocks/>
          </p:cNvSpPr>
          <p:nvPr/>
        </p:nvSpPr>
        <p:spPr>
          <a:xfrm>
            <a:off x="1220831"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fr-FR" sz="1600" b="1" i="0" dirty="0">
                <a:solidFill>
                  <a:srgbClr val="F8FAFF"/>
                </a:solidFill>
                <a:effectLst/>
              </a:rPr>
              <a:t>Le dépôt</a:t>
            </a:r>
            <a:br>
              <a:rPr lang="en-US" sz="1600" b="1" dirty="0"/>
            </a:br>
            <a:br>
              <a:rPr lang="fr-FR" sz="1200" dirty="0"/>
            </a:br>
            <a:r>
              <a:rPr lang="fr-FR" sz="1200" dirty="0"/>
              <a:t>Les registres sont utilisés pour stocker temporairement les données manipulées par le processeur, permettant un accès rapide et efficace pendant l'exécution des instructions.</a:t>
            </a:r>
            <a:endParaRPr lang="en-US" sz="1200" dirty="0"/>
          </a:p>
        </p:txBody>
      </p:sp>
      <p:pic>
        <p:nvPicPr>
          <p:cNvPr id="9220" name="Picture 4" descr="Ouvrir un dépôt-vente : Guide complet 2023 - Banket">
            <a:extLst>
              <a:ext uri="{FF2B5EF4-FFF2-40B4-BE49-F238E27FC236}">
                <a16:creationId xmlns:a16="http://schemas.microsoft.com/office/drawing/2014/main" id="{C782BA0D-17A7-5020-FA6B-879490641C27}"/>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l="19629" r="1962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99-Year-Old Woman Celebrates 80th 'Workiversary' as School Secretary - ABC  News">
            <a:extLst>
              <a:ext uri="{FF2B5EF4-FFF2-40B4-BE49-F238E27FC236}">
                <a16:creationId xmlns:a16="http://schemas.microsoft.com/office/drawing/2014/main" id="{400CAD3F-4CFF-8323-5319-113DC6F32120}"/>
              </a:ext>
            </a:extLst>
          </p:cNvPr>
          <p:cNvPicPr>
            <a:picLocks noGrp="1" noChangeAspect="1" noChangeArrowheads="1"/>
          </p:cNvPicPr>
          <p:nvPr>
            <p:ph type="pic" sz="quarter" idx="19"/>
          </p:nvPr>
        </p:nvPicPr>
        <p:blipFill>
          <a:blip r:embed="rId3">
            <a:extLst>
              <a:ext uri="{28A0092B-C50C-407E-A947-70E740481C1C}">
                <a14:useLocalDpi xmlns:a14="http://schemas.microsoft.com/office/drawing/2010/main" val="0"/>
              </a:ext>
            </a:extLst>
          </a:blip>
          <a:srcRect l="19634" r="1963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descr="La navigation Carte Direction – Applications sur Google Play">
            <a:extLst>
              <a:ext uri="{FF2B5EF4-FFF2-40B4-BE49-F238E27FC236}">
                <a16:creationId xmlns:a16="http://schemas.microsoft.com/office/drawing/2014/main" id="{0CD301C2-2676-D91C-DDD8-17E985FDE7A7}"/>
              </a:ext>
            </a:extLst>
          </p:cNvPr>
          <p:cNvPicPr>
            <a:picLocks noGrp="1" noChangeAspect="1" noChangeArrowheads="1"/>
          </p:cNvPicPr>
          <p:nvPr>
            <p:ph type="pic" sz="quarter" idx="17"/>
          </p:nvPr>
        </p:nvPicPr>
        <p:blipFill>
          <a:blip r:embed="rId4">
            <a:extLst>
              <a:ext uri="{28A0092B-C50C-407E-A947-70E740481C1C}">
                <a14:useLocalDpi xmlns:a14="http://schemas.microsoft.com/office/drawing/2010/main" val="0"/>
              </a:ext>
            </a:extLst>
          </a:blip>
          <a:srcRect l="4452" r="445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53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6">
            <a:extLst>
              <a:ext uri="{FF2B5EF4-FFF2-40B4-BE49-F238E27FC236}">
                <a16:creationId xmlns:a16="http://schemas.microsoft.com/office/drawing/2014/main" id="{CA1033EE-C8A6-158D-9315-6DD04845DE25}"/>
              </a:ext>
            </a:extLst>
          </p:cNvPr>
          <p:cNvSpPr txBox="1">
            <a:spLocks/>
          </p:cNvSpPr>
          <p:nvPr/>
        </p:nvSpPr>
        <p:spPr>
          <a:xfrm>
            <a:off x="8188559"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fr-FR" sz="1600" b="1" dirty="0"/>
              <a:t>La Pile de Cartes à Jouer</a:t>
            </a:r>
            <a:br>
              <a:rPr lang="en-US" sz="1600" b="1" dirty="0"/>
            </a:br>
            <a:br>
              <a:rPr lang="fr-FR" sz="1200" dirty="0"/>
            </a:br>
            <a:r>
              <a:rPr lang="fr-FR" sz="1200" dirty="0"/>
              <a:t>Le STACK (pile) : Gère l’empilement et le dépilement des adresses et des données, facilitant les appels de fonctions et la gestion des contextes d’exécution.</a:t>
            </a:r>
            <a:endParaRPr lang="en-US" sz="1200" dirty="0"/>
          </a:p>
        </p:txBody>
      </p:sp>
      <p:sp>
        <p:nvSpPr>
          <p:cNvPr id="2" name="Title 1">
            <a:extLst>
              <a:ext uri="{FF2B5EF4-FFF2-40B4-BE49-F238E27FC236}">
                <a16:creationId xmlns:a16="http://schemas.microsoft.com/office/drawing/2014/main" id="{AAB5AC84-06CF-A2E0-8D39-39F17ED59357}"/>
              </a:ext>
            </a:extLst>
          </p:cNvPr>
          <p:cNvSpPr>
            <a:spLocks noGrp="1"/>
          </p:cNvSpPr>
          <p:nvPr>
            <p:ph type="title"/>
          </p:nvPr>
        </p:nvSpPr>
        <p:spPr/>
        <p:txBody>
          <a:bodyPr/>
          <a:lstStyle/>
          <a:p>
            <a:r>
              <a:rPr lang="fr-FR" sz="3600" dirty="0">
                <a:latin typeface="+mn-lt"/>
              </a:rPr>
              <a:t>LES </a:t>
            </a:r>
            <a:r>
              <a:rPr lang="fr-FR" sz="3600" dirty="0" err="1">
                <a:latin typeface="+mn-lt"/>
              </a:rPr>
              <a:t>MéMOIRES</a:t>
            </a:r>
            <a:r>
              <a:rPr lang="fr-FR" sz="3600" dirty="0">
                <a:latin typeface="+mn-lt"/>
              </a:rPr>
              <a:t> (ROM, RAM, STACK)</a:t>
            </a:r>
            <a:endParaRPr lang="en-US" sz="3600" dirty="0">
              <a:latin typeface="+mn-lt"/>
            </a:endParaRPr>
          </a:p>
        </p:txBody>
      </p:sp>
      <p:sp>
        <p:nvSpPr>
          <p:cNvPr id="7" name="Text Placeholder 6">
            <a:extLst>
              <a:ext uri="{FF2B5EF4-FFF2-40B4-BE49-F238E27FC236}">
                <a16:creationId xmlns:a16="http://schemas.microsoft.com/office/drawing/2014/main" id="{FEA6E693-D9A6-BBCE-B460-38CCEFBDEC27}"/>
              </a:ext>
            </a:extLst>
          </p:cNvPr>
          <p:cNvSpPr>
            <a:spLocks noGrp="1"/>
          </p:cNvSpPr>
          <p:nvPr>
            <p:ph type="body" sz="quarter" idx="18"/>
          </p:nvPr>
        </p:nvSpPr>
        <p:spPr>
          <a:xfrm>
            <a:off x="4690864" y="5138926"/>
            <a:ext cx="2939689" cy="1558599"/>
          </a:xfrm>
        </p:spPr>
        <p:txBody>
          <a:bodyPr/>
          <a:lstStyle/>
          <a:p>
            <a:pPr algn="ctr"/>
            <a:r>
              <a:rPr lang="en-US" sz="1600" b="1" dirty="0"/>
              <a:t>Le Bloc-Notes</a:t>
            </a:r>
            <a:br>
              <a:rPr lang="en-US" sz="1600" b="1" dirty="0"/>
            </a:br>
            <a:br>
              <a:rPr lang="fr-FR" sz="1200" dirty="0"/>
            </a:br>
            <a:r>
              <a:rPr lang="fr-FR" sz="1200" dirty="0"/>
              <a:t>La RAM : Fournit un espace de travail rapide pour le processeur, stockant temporairement les instructions et données en cours d’exécution.</a:t>
            </a:r>
            <a:endParaRPr lang="en-US" sz="1200" dirty="0"/>
          </a:p>
        </p:txBody>
      </p:sp>
      <p:sp>
        <p:nvSpPr>
          <p:cNvPr id="10" name="Slide Number Placeholder 9">
            <a:extLst>
              <a:ext uri="{FF2B5EF4-FFF2-40B4-BE49-F238E27FC236}">
                <a16:creationId xmlns:a16="http://schemas.microsoft.com/office/drawing/2014/main" id="{EBB550B6-22AE-859B-3289-592F7A385C4D}"/>
              </a:ext>
            </a:extLst>
          </p:cNvPr>
          <p:cNvSpPr>
            <a:spLocks noGrp="1"/>
          </p:cNvSpPr>
          <p:nvPr>
            <p:ph type="sldNum" sz="quarter" idx="12"/>
          </p:nvPr>
        </p:nvSpPr>
        <p:spPr/>
        <p:txBody>
          <a:bodyPr/>
          <a:lstStyle/>
          <a:p>
            <a:fld id="{330EA680-D336-4FF7-8B7A-9848BB0A1C32}" type="slidenum">
              <a:rPr lang="en-US" smtClean="0"/>
              <a:pPr/>
              <a:t>9</a:t>
            </a:fld>
            <a:endParaRPr lang="en-US" dirty="0"/>
          </a:p>
        </p:txBody>
      </p:sp>
      <p:sp>
        <p:nvSpPr>
          <p:cNvPr id="6" name="Text Placeholder 6">
            <a:extLst>
              <a:ext uri="{FF2B5EF4-FFF2-40B4-BE49-F238E27FC236}">
                <a16:creationId xmlns:a16="http://schemas.microsoft.com/office/drawing/2014/main" id="{423DBD69-532F-870B-83ED-2FC37500AD9C}"/>
              </a:ext>
            </a:extLst>
          </p:cNvPr>
          <p:cNvSpPr txBox="1">
            <a:spLocks/>
          </p:cNvSpPr>
          <p:nvPr/>
        </p:nvSpPr>
        <p:spPr>
          <a:xfrm>
            <a:off x="1220831" y="5138925"/>
            <a:ext cx="2939689" cy="15585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fr-FR" sz="1600" b="1" i="0" dirty="0">
                <a:solidFill>
                  <a:srgbClr val="F8FAFF"/>
                </a:solidFill>
                <a:effectLst/>
              </a:rPr>
              <a:t>Le parchemin</a:t>
            </a:r>
            <a:br>
              <a:rPr lang="en-US" sz="1600" b="1" dirty="0"/>
            </a:br>
            <a:br>
              <a:rPr lang="fr-FR" sz="1200" dirty="0"/>
            </a:br>
            <a:r>
              <a:rPr lang="fr-FR" sz="1200" dirty="0"/>
              <a:t>La ROM : Stocke les instructions et données immuables pour préserver le microcode. Elle génère également un signal de saut permettant d’ignorer les instructions de données.</a:t>
            </a:r>
            <a:endParaRPr lang="en-US" sz="1200" dirty="0"/>
          </a:p>
        </p:txBody>
      </p:sp>
      <p:pic>
        <p:nvPicPr>
          <p:cNvPr id="10248" name="Picture 8" descr="Heurs et malheurs du copiste | MANUSCRIPTA : Manuscrits médiévaux conservés  à la BnF">
            <a:extLst>
              <a:ext uri="{FF2B5EF4-FFF2-40B4-BE49-F238E27FC236}">
                <a16:creationId xmlns:a16="http://schemas.microsoft.com/office/drawing/2014/main" id="{95745C9B-3AD3-2AD5-D913-27083C27A5A8}"/>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t="13575" b="135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Guide d'achat: Les Meilleurs Bloc Note Numérique en 2025">
            <a:extLst>
              <a:ext uri="{FF2B5EF4-FFF2-40B4-BE49-F238E27FC236}">
                <a16:creationId xmlns:a16="http://schemas.microsoft.com/office/drawing/2014/main" id="{51A3CB2A-547C-FD17-9531-F3C027DB3C89}"/>
              </a:ext>
            </a:extLst>
          </p:cNvPr>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l="4452" r="445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4" name="Picture Placeholder 13">
            <a:extLst>
              <a:ext uri="{FF2B5EF4-FFF2-40B4-BE49-F238E27FC236}">
                <a16:creationId xmlns:a16="http://schemas.microsoft.com/office/drawing/2014/main" id="{02D44673-A0DF-D964-F71D-C246A8F05712}"/>
              </a:ext>
            </a:extLst>
          </p:cNvPr>
          <p:cNvPicPr>
            <a:picLocks noGrp="1" noChangeAspect="1"/>
          </p:cNvPicPr>
          <p:nvPr>
            <p:ph type="pic" sz="quarter" idx="19"/>
          </p:nvPr>
        </p:nvPicPr>
        <p:blipFill>
          <a:blip r:embed="rId4"/>
          <a:srcRect l="15839" r="15839"/>
          <a:stretch>
            <a:fillRect/>
          </a:stretch>
        </p:blipFill>
        <p:spPr>
          <a:prstGeom prst="rect">
            <a:avLst/>
          </a:prstGeom>
        </p:spPr>
      </p:pic>
    </p:spTree>
    <p:extLst>
      <p:ext uri="{BB962C8B-B14F-4D97-AF65-F5344CB8AC3E}">
        <p14:creationId xmlns:p14="http://schemas.microsoft.com/office/powerpoint/2010/main" val="68250727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8AA7B-8093-4312-9C92-093E87B9931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A8E5EEF-D939-4E9B-B588-5A9B9A07F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1D4CC6-3580-4AFF-ADAD-40005A217EE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Digital time capsule</Template>
  <TotalTime>417</TotalTime>
  <Words>1873</Words>
  <Application>Microsoft Office PowerPoint</Application>
  <PresentationFormat>Widescreen</PresentationFormat>
  <Paragraphs>159</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MS PMincho</vt:lpstr>
      <vt:lpstr>Arial</vt:lpstr>
      <vt:lpstr>Arial Black</vt:lpstr>
      <vt:lpstr>Calibri</vt:lpstr>
      <vt:lpstr>Courier New</vt:lpstr>
      <vt:lpstr>Inter</vt:lpstr>
      <vt:lpstr>Mangal</vt:lpstr>
      <vt:lpstr>Wingdings</vt:lpstr>
      <vt:lpstr>Custom</vt:lpstr>
      <vt:lpstr>RTX 6090 </vt:lpstr>
      <vt:lpstr>PowerPoint Presentation</vt:lpstr>
      <vt:lpstr>PowerPoint Presentation</vt:lpstr>
      <vt:lpstr>PowerPoint Presentation</vt:lpstr>
      <vt:lpstr>Le decodeur</vt:lpstr>
      <vt:lpstr>Le décodeur</vt:lpstr>
      <vt:lpstr>L'ALU (Unité Arithmétique et Logique)</vt:lpstr>
      <vt:lpstr>Le registre</vt:lpstr>
      <vt:lpstr>LES MéMOIRES (ROM, RAM, STACK)</vt:lpstr>
      <vt:lpstr>La T ALU (Triple alu)</vt:lpstr>
      <vt:lpstr>Le registre Vectoriel/Matriciel</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RTX 6090 </dc:title>
  <dc:creator>Edouardo Ghoussein (Student at CentraleSupelec)</dc:creator>
  <cp:lastModifiedBy>Edouardo Ghoussein (Student at CentraleSupelec)</cp:lastModifiedBy>
  <cp:revision>10</cp:revision>
  <dcterms:created xsi:type="dcterms:W3CDTF">2025-02-21T01:22:23Z</dcterms:created>
  <dcterms:modified xsi:type="dcterms:W3CDTF">2025-02-21T08:20:03Z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